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6" r:id="rId3"/>
    <p:sldId id="259" r:id="rId4"/>
    <p:sldId id="260" r:id="rId5"/>
    <p:sldId id="261" r:id="rId6"/>
    <p:sldId id="262" r:id="rId7"/>
    <p:sldId id="302" r:id="rId8"/>
    <p:sldId id="267" r:id="rId9"/>
    <p:sldId id="265" r:id="rId10"/>
    <p:sldId id="276" r:id="rId11"/>
    <p:sldId id="266" r:id="rId12"/>
    <p:sldId id="264" r:id="rId13"/>
    <p:sldId id="268" r:id="rId14"/>
    <p:sldId id="284" r:id="rId15"/>
    <p:sldId id="301" r:id="rId16"/>
    <p:sldId id="299" r:id="rId17"/>
    <p:sldId id="293" r:id="rId18"/>
    <p:sldId id="294" r:id="rId19"/>
    <p:sldId id="295" r:id="rId20"/>
    <p:sldId id="296" r:id="rId21"/>
    <p:sldId id="297" r:id="rId22"/>
    <p:sldId id="298" r:id="rId23"/>
    <p:sldId id="277" r:id="rId24"/>
    <p:sldId id="286" r:id="rId25"/>
    <p:sldId id="289" r:id="rId26"/>
    <p:sldId id="300" r:id="rId27"/>
    <p:sldId id="290" r:id="rId2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445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136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spPr>
            <a:ln w="60325"/>
          </c:spPr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ko-KR"/>
              </a:p>
            </c:txPr>
            <c:showVal val="1"/>
          </c:dLbls>
          <c:cat>
            <c:numRef>
              <c:f>Sheet1!$Q$3:$Q$14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Sheet1!$P$3:$P$14</c:f>
              <c:numCache>
                <c:formatCode>General</c:formatCode>
                <c:ptCount val="12"/>
                <c:pt idx="0">
                  <c:v>1007</c:v>
                </c:pt>
                <c:pt idx="1">
                  <c:v>1102</c:v>
                </c:pt>
                <c:pt idx="2">
                  <c:v>1147</c:v>
                </c:pt>
                <c:pt idx="3">
                  <c:v>1298</c:v>
                </c:pt>
                <c:pt idx="4">
                  <c:v>1425</c:v>
                </c:pt>
                <c:pt idx="5">
                  <c:v>1603</c:v>
                </c:pt>
                <c:pt idx="6">
                  <c:v>1654</c:v>
                </c:pt>
                <c:pt idx="7">
                  <c:v>924</c:v>
                </c:pt>
                <c:pt idx="8">
                  <c:v>737</c:v>
                </c:pt>
                <c:pt idx="9">
                  <c:v>1130</c:v>
                </c:pt>
                <c:pt idx="10">
                  <c:v>976</c:v>
                </c:pt>
                <c:pt idx="11">
                  <c:v>1350</c:v>
                </c:pt>
              </c:numCache>
            </c:numRef>
          </c:val>
        </c:ser>
        <c:dLbls/>
        <c:marker val="1"/>
        <c:axId val="103615104"/>
        <c:axId val="103645568"/>
      </c:lineChart>
      <c:catAx>
        <c:axId val="103615104"/>
        <c:scaling>
          <c:orientation val="minMax"/>
        </c:scaling>
        <c:axPos val="b"/>
        <c:numFmt formatCode="General" sourceLinked="0"/>
        <c:tickLblPos val="nextTo"/>
        <c:crossAx val="103645568"/>
        <c:crosses val="autoZero"/>
        <c:auto val="1"/>
        <c:lblAlgn val="ctr"/>
        <c:lblOffset val="100"/>
      </c:catAx>
      <c:valAx>
        <c:axId val="103645568"/>
        <c:scaling>
          <c:orientation val="minMax"/>
        </c:scaling>
        <c:axPos val="l"/>
        <c:majorGridlines/>
        <c:numFmt formatCode="General" sourceLinked="1"/>
        <c:tickLblPos val="nextTo"/>
        <c:crossAx val="103615104"/>
        <c:crosses val="autoZero"/>
        <c:crossBetween val="between"/>
      </c:valAx>
    </c:plotArea>
    <c:plotVisOnly val="1"/>
    <c:dispBlanksAs val="gap"/>
  </c:chart>
  <c:externalData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E7952-4C43-47F5-964E-18C40A7ABB0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300A245-6A03-41F3-B80F-DF2354150D1C}">
      <dgm:prSet phldrT="[Text]"/>
      <dgm:spPr/>
      <dgm:t>
        <a:bodyPr/>
        <a:lstStyle/>
        <a:p>
          <a:pPr algn="l" rtl="1"/>
          <a:r>
            <a:rPr lang="en-US" b="1" dirty="0" smtClean="0">
              <a:solidFill>
                <a:srgbClr val="FFFF00"/>
              </a:solidFill>
            </a:rPr>
            <a:t>40% Local Content Requirement at the first year of the production,</a:t>
          </a:r>
          <a:endParaRPr lang="fa-IR" b="1" dirty="0">
            <a:solidFill>
              <a:srgbClr val="FFFF00"/>
            </a:solidFill>
          </a:endParaRPr>
        </a:p>
      </dgm:t>
    </dgm:pt>
    <dgm:pt modelId="{11827611-ABD3-4D97-BBFE-37E07FD949FA}" type="parTrans" cxnId="{B1039E65-779E-4B01-BD6D-010024532DC0}">
      <dgm:prSet/>
      <dgm:spPr/>
      <dgm:t>
        <a:bodyPr/>
        <a:lstStyle/>
        <a:p>
          <a:pPr rtl="1"/>
          <a:endParaRPr lang="fa-IR"/>
        </a:p>
      </dgm:t>
    </dgm:pt>
    <dgm:pt modelId="{E876CE01-F376-46A9-B70A-C0D1D13D3710}" type="sibTrans" cxnId="{B1039E65-779E-4B01-BD6D-010024532DC0}">
      <dgm:prSet/>
      <dgm:spPr/>
      <dgm:t>
        <a:bodyPr/>
        <a:lstStyle/>
        <a:p>
          <a:pPr rtl="1"/>
          <a:endParaRPr lang="fa-IR"/>
        </a:p>
      </dgm:t>
    </dgm:pt>
    <dgm:pt modelId="{168A2A1B-0C9B-4264-80A9-65BA1275E722}">
      <dgm:prSet/>
      <dgm:spPr/>
      <dgm:t>
        <a:bodyPr/>
        <a:lstStyle/>
        <a:p>
          <a:pPr algn="l" rtl="1"/>
          <a:r>
            <a:rPr lang="en-US" b="1" i="0" dirty="0" smtClean="0">
              <a:solidFill>
                <a:srgbClr val="0070C0"/>
              </a:solidFill>
            </a:rPr>
            <a:t>Export of at least 30% of the production to the foreign markets,</a:t>
          </a:r>
          <a:endParaRPr lang="fa-IR" b="1" i="0" dirty="0">
            <a:solidFill>
              <a:srgbClr val="0070C0"/>
            </a:solidFill>
          </a:endParaRPr>
        </a:p>
      </dgm:t>
    </dgm:pt>
    <dgm:pt modelId="{46048D8A-0756-46A7-829B-D13FD2424E80}" type="parTrans" cxnId="{DBAA1788-1C2D-4078-94A0-9D4F28FFFED6}">
      <dgm:prSet/>
      <dgm:spPr/>
      <dgm:t>
        <a:bodyPr/>
        <a:lstStyle/>
        <a:p>
          <a:pPr rtl="1"/>
          <a:endParaRPr lang="fa-IR"/>
        </a:p>
      </dgm:t>
    </dgm:pt>
    <dgm:pt modelId="{35B5FFB9-D721-4218-B661-B36699415AD1}" type="sibTrans" cxnId="{DBAA1788-1C2D-4078-94A0-9D4F28FFFED6}">
      <dgm:prSet/>
      <dgm:spPr/>
      <dgm:t>
        <a:bodyPr/>
        <a:lstStyle/>
        <a:p>
          <a:pPr rtl="1"/>
          <a:endParaRPr lang="fa-IR"/>
        </a:p>
      </dgm:t>
    </dgm:pt>
    <dgm:pt modelId="{92DB02B6-8DB1-443F-8824-8D1259AF3D5A}">
      <dgm:prSet/>
      <dgm:spPr/>
      <dgm:t>
        <a:bodyPr/>
        <a:lstStyle/>
        <a:p>
          <a:pPr algn="l" rtl="1"/>
          <a:r>
            <a:rPr lang="en-US" b="1" dirty="0" smtClean="0">
              <a:solidFill>
                <a:srgbClr val="7030A0"/>
              </a:solidFill>
            </a:rPr>
            <a:t>Know how transfer as well as establishing R&amp;D Center required.</a:t>
          </a:r>
          <a:endParaRPr lang="fa-IR" b="1" dirty="0">
            <a:solidFill>
              <a:srgbClr val="7030A0"/>
            </a:solidFill>
          </a:endParaRPr>
        </a:p>
      </dgm:t>
    </dgm:pt>
    <dgm:pt modelId="{107646BA-4DCA-4A56-B74A-DDCC46867118}" type="parTrans" cxnId="{609B2414-AA7C-49D0-AC08-B95A0C368A29}">
      <dgm:prSet/>
      <dgm:spPr/>
      <dgm:t>
        <a:bodyPr/>
        <a:lstStyle/>
        <a:p>
          <a:pPr rtl="1"/>
          <a:endParaRPr lang="fa-IR"/>
        </a:p>
      </dgm:t>
    </dgm:pt>
    <dgm:pt modelId="{20F18812-30E1-4236-9736-92B16ABEC896}" type="sibTrans" cxnId="{609B2414-AA7C-49D0-AC08-B95A0C368A29}">
      <dgm:prSet/>
      <dgm:spPr/>
      <dgm:t>
        <a:bodyPr/>
        <a:lstStyle/>
        <a:p>
          <a:pPr rtl="1"/>
          <a:endParaRPr lang="fa-IR"/>
        </a:p>
      </dgm:t>
    </dgm:pt>
    <dgm:pt modelId="{9E759A61-FA28-4AA1-8E17-F3BE0C494E81}" type="pres">
      <dgm:prSet presAssocID="{04DE7952-4C43-47F5-964E-18C40A7ABB0F}" presName="linearFlow" presStyleCnt="0">
        <dgm:presLayoutVars>
          <dgm:dir/>
          <dgm:resizeHandles val="exact"/>
        </dgm:presLayoutVars>
      </dgm:prSet>
      <dgm:spPr/>
    </dgm:pt>
    <dgm:pt modelId="{134D0904-0A1D-4133-9B42-56B24A155924}" type="pres">
      <dgm:prSet presAssocID="{0300A245-6A03-41F3-B80F-DF2354150D1C}" presName="composite" presStyleCnt="0"/>
      <dgm:spPr/>
    </dgm:pt>
    <dgm:pt modelId="{F40DF8DA-3CC7-4606-80C4-646603E5E096}" type="pres">
      <dgm:prSet presAssocID="{0300A245-6A03-41F3-B80F-DF2354150D1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1000" r="-51000"/>
          </a:stretch>
        </a:blipFill>
      </dgm:spPr>
    </dgm:pt>
    <dgm:pt modelId="{F0A477F3-677D-4398-AAE9-A17D97FE7490}" type="pres">
      <dgm:prSet presAssocID="{0300A245-6A03-41F3-B80F-DF2354150D1C}" presName="txShp" presStyleLbl="node1" presStyleIdx="0" presStyleCnt="3" custScaleX="10748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01DD14C-7DB3-4440-BF13-80B88462E833}" type="pres">
      <dgm:prSet presAssocID="{E876CE01-F376-46A9-B70A-C0D1D13D3710}" presName="spacing" presStyleCnt="0"/>
      <dgm:spPr/>
    </dgm:pt>
    <dgm:pt modelId="{02E94115-BBB3-423E-BACB-C08C64D08109}" type="pres">
      <dgm:prSet presAssocID="{168A2A1B-0C9B-4264-80A9-65BA1275E722}" presName="composite" presStyleCnt="0"/>
      <dgm:spPr/>
    </dgm:pt>
    <dgm:pt modelId="{3DFD2E15-CDF9-40EC-A79E-EE20D1711BC7}" type="pres">
      <dgm:prSet presAssocID="{168A2A1B-0C9B-4264-80A9-65BA1275E722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10EEFB56-0E3D-456E-B592-99F9C48A0A04}" type="pres">
      <dgm:prSet presAssocID="{168A2A1B-0C9B-4264-80A9-65BA1275E722}" presName="txShp" presStyleLbl="node1" presStyleIdx="1" presStyleCnt="3" custScaleX="10772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336B906-BE02-4AE3-A80E-119EFC4964EA}" type="pres">
      <dgm:prSet presAssocID="{35B5FFB9-D721-4218-B661-B36699415AD1}" presName="spacing" presStyleCnt="0"/>
      <dgm:spPr/>
    </dgm:pt>
    <dgm:pt modelId="{53E11EBD-F994-4DEB-9D9A-972270411327}" type="pres">
      <dgm:prSet presAssocID="{92DB02B6-8DB1-443F-8824-8D1259AF3D5A}" presName="composite" presStyleCnt="0"/>
      <dgm:spPr/>
    </dgm:pt>
    <dgm:pt modelId="{2C9DEE10-FB55-44A3-BAA4-9A361D9547DC}" type="pres">
      <dgm:prSet presAssocID="{92DB02B6-8DB1-443F-8824-8D1259AF3D5A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63641478-B236-4311-AFCD-543036CB6F01}" type="pres">
      <dgm:prSet presAssocID="{92DB02B6-8DB1-443F-8824-8D1259AF3D5A}" presName="txShp" presStyleLbl="node1" presStyleIdx="2" presStyleCnt="3" custScaleX="10641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E921A09-FAA6-49E0-9E13-B0A5260A4FB8}" type="presOf" srcId="{04DE7952-4C43-47F5-964E-18C40A7ABB0F}" destId="{9E759A61-FA28-4AA1-8E17-F3BE0C494E81}" srcOrd="0" destOrd="0" presId="urn:microsoft.com/office/officeart/2005/8/layout/vList3#1"/>
    <dgm:cxn modelId="{EAC5C5FC-BAB9-4060-A5C0-26F420ACF71B}" type="presOf" srcId="{168A2A1B-0C9B-4264-80A9-65BA1275E722}" destId="{10EEFB56-0E3D-456E-B592-99F9C48A0A04}" srcOrd="0" destOrd="0" presId="urn:microsoft.com/office/officeart/2005/8/layout/vList3#1"/>
    <dgm:cxn modelId="{731BE72A-B3A0-4279-B585-11DB7027F05D}" type="presOf" srcId="{0300A245-6A03-41F3-B80F-DF2354150D1C}" destId="{F0A477F3-677D-4398-AAE9-A17D97FE7490}" srcOrd="0" destOrd="0" presId="urn:microsoft.com/office/officeart/2005/8/layout/vList3#1"/>
    <dgm:cxn modelId="{DBAA1788-1C2D-4078-94A0-9D4F28FFFED6}" srcId="{04DE7952-4C43-47F5-964E-18C40A7ABB0F}" destId="{168A2A1B-0C9B-4264-80A9-65BA1275E722}" srcOrd="1" destOrd="0" parTransId="{46048D8A-0756-46A7-829B-D13FD2424E80}" sibTransId="{35B5FFB9-D721-4218-B661-B36699415AD1}"/>
    <dgm:cxn modelId="{D7AFAF58-C02C-4149-B2E8-918EA94D4E87}" type="presOf" srcId="{92DB02B6-8DB1-443F-8824-8D1259AF3D5A}" destId="{63641478-B236-4311-AFCD-543036CB6F01}" srcOrd="0" destOrd="0" presId="urn:microsoft.com/office/officeart/2005/8/layout/vList3#1"/>
    <dgm:cxn modelId="{609B2414-AA7C-49D0-AC08-B95A0C368A29}" srcId="{04DE7952-4C43-47F5-964E-18C40A7ABB0F}" destId="{92DB02B6-8DB1-443F-8824-8D1259AF3D5A}" srcOrd="2" destOrd="0" parTransId="{107646BA-4DCA-4A56-B74A-DDCC46867118}" sibTransId="{20F18812-30E1-4236-9736-92B16ABEC896}"/>
    <dgm:cxn modelId="{B1039E65-779E-4B01-BD6D-010024532DC0}" srcId="{04DE7952-4C43-47F5-964E-18C40A7ABB0F}" destId="{0300A245-6A03-41F3-B80F-DF2354150D1C}" srcOrd="0" destOrd="0" parTransId="{11827611-ABD3-4D97-BBFE-37E07FD949FA}" sibTransId="{E876CE01-F376-46A9-B70A-C0D1D13D3710}"/>
    <dgm:cxn modelId="{26B5B5AC-80FC-49B0-9C9E-1A2780459FD1}" type="presParOf" srcId="{9E759A61-FA28-4AA1-8E17-F3BE0C494E81}" destId="{134D0904-0A1D-4133-9B42-56B24A155924}" srcOrd="0" destOrd="0" presId="urn:microsoft.com/office/officeart/2005/8/layout/vList3#1"/>
    <dgm:cxn modelId="{DAC0035A-432A-47B5-87C8-271C20CBC181}" type="presParOf" srcId="{134D0904-0A1D-4133-9B42-56B24A155924}" destId="{F40DF8DA-3CC7-4606-80C4-646603E5E096}" srcOrd="0" destOrd="0" presId="urn:microsoft.com/office/officeart/2005/8/layout/vList3#1"/>
    <dgm:cxn modelId="{0672A9B9-0C4D-4228-9199-A426BEDAEB72}" type="presParOf" srcId="{134D0904-0A1D-4133-9B42-56B24A155924}" destId="{F0A477F3-677D-4398-AAE9-A17D97FE7490}" srcOrd="1" destOrd="0" presId="urn:microsoft.com/office/officeart/2005/8/layout/vList3#1"/>
    <dgm:cxn modelId="{E1681857-3248-4E60-8BD5-D663A1B53D53}" type="presParOf" srcId="{9E759A61-FA28-4AA1-8E17-F3BE0C494E81}" destId="{201DD14C-7DB3-4440-BF13-80B88462E833}" srcOrd="1" destOrd="0" presId="urn:microsoft.com/office/officeart/2005/8/layout/vList3#1"/>
    <dgm:cxn modelId="{49613F37-6367-433A-935A-F1F5A63CA2A1}" type="presParOf" srcId="{9E759A61-FA28-4AA1-8E17-F3BE0C494E81}" destId="{02E94115-BBB3-423E-BACB-C08C64D08109}" srcOrd="2" destOrd="0" presId="urn:microsoft.com/office/officeart/2005/8/layout/vList3#1"/>
    <dgm:cxn modelId="{DC1AB0E5-CD2B-4BAB-ACF2-4A077ED76B7A}" type="presParOf" srcId="{02E94115-BBB3-423E-BACB-C08C64D08109}" destId="{3DFD2E15-CDF9-40EC-A79E-EE20D1711BC7}" srcOrd="0" destOrd="0" presId="urn:microsoft.com/office/officeart/2005/8/layout/vList3#1"/>
    <dgm:cxn modelId="{36579673-63B8-4485-99D8-BA99CAFB9BB8}" type="presParOf" srcId="{02E94115-BBB3-423E-BACB-C08C64D08109}" destId="{10EEFB56-0E3D-456E-B592-99F9C48A0A04}" srcOrd="1" destOrd="0" presId="urn:microsoft.com/office/officeart/2005/8/layout/vList3#1"/>
    <dgm:cxn modelId="{885BADFA-83DB-4ABC-9357-8473ECA73669}" type="presParOf" srcId="{9E759A61-FA28-4AA1-8E17-F3BE0C494E81}" destId="{4336B906-BE02-4AE3-A80E-119EFC4964EA}" srcOrd="3" destOrd="0" presId="urn:microsoft.com/office/officeart/2005/8/layout/vList3#1"/>
    <dgm:cxn modelId="{E10E5403-E141-4E6E-BBDC-5908AEFAB776}" type="presParOf" srcId="{9E759A61-FA28-4AA1-8E17-F3BE0C494E81}" destId="{53E11EBD-F994-4DEB-9D9A-972270411327}" srcOrd="4" destOrd="0" presId="urn:microsoft.com/office/officeart/2005/8/layout/vList3#1"/>
    <dgm:cxn modelId="{CE8F18B9-1362-41F3-A791-29DE458B3D5B}" type="presParOf" srcId="{53E11EBD-F994-4DEB-9D9A-972270411327}" destId="{2C9DEE10-FB55-44A3-BAA4-9A361D9547DC}" srcOrd="0" destOrd="0" presId="urn:microsoft.com/office/officeart/2005/8/layout/vList3#1"/>
    <dgm:cxn modelId="{B16C0F6F-504D-4759-9220-67787F6C75FF}" type="presParOf" srcId="{53E11EBD-F994-4DEB-9D9A-972270411327}" destId="{63641478-B236-4311-AFCD-543036CB6F0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73B931-029B-4FE2-B362-CA71266D4D1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561DD038-BFE2-4541-8406-B2612664AB7D}">
      <dgm:prSet phldrT="[Text]" custT="1"/>
      <dgm:spPr/>
      <dgm:t>
        <a:bodyPr/>
        <a:lstStyle/>
        <a:p>
          <a:pPr algn="just" rtl="0"/>
          <a:r>
            <a:rPr lang="en-US" sz="2000" b="1" dirty="0" smtClean="0">
              <a:solidFill>
                <a:schemeClr val="accent5">
                  <a:lumMod val="50000"/>
                </a:schemeClr>
              </a:solidFill>
            </a:rPr>
            <a:t>Balanced development of automotive industry value chains from auto part production to after sale services,</a:t>
          </a:r>
          <a:endParaRPr lang="fa-IR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A2DC5376-FAAB-4A89-8C07-D385F7EF7B0F}" type="parTrans" cxnId="{84881EDB-3906-4226-85DF-37862AE9A997}">
      <dgm:prSet/>
      <dgm:spPr/>
      <dgm:t>
        <a:bodyPr/>
        <a:lstStyle/>
        <a:p>
          <a:pPr rtl="1"/>
          <a:endParaRPr lang="fa-IR"/>
        </a:p>
      </dgm:t>
    </dgm:pt>
    <dgm:pt modelId="{8E2151B8-014D-4B6D-8FF5-F90AD8F2FFB2}" type="sibTrans" cxnId="{84881EDB-3906-4226-85DF-37862AE9A997}">
      <dgm:prSet/>
      <dgm:spPr/>
      <dgm:t>
        <a:bodyPr/>
        <a:lstStyle/>
        <a:p>
          <a:pPr rtl="1"/>
          <a:endParaRPr lang="fa-IR"/>
        </a:p>
      </dgm:t>
    </dgm:pt>
    <dgm:pt modelId="{05E81546-19A7-4258-AD87-B941394F2F66}">
      <dgm:prSet/>
      <dgm:spPr/>
      <dgm:t>
        <a:bodyPr/>
        <a:lstStyle/>
        <a:p>
          <a:pPr algn="l" rtl="1"/>
          <a:r>
            <a:rPr lang="en-US" b="1" dirty="0" smtClean="0">
              <a:solidFill>
                <a:srgbClr val="7030A0"/>
              </a:solidFill>
            </a:rPr>
            <a:t>Enhanced cooperation with leading global companies in the form of joint venture (not just license) and emphasis on export,</a:t>
          </a:r>
          <a:endParaRPr lang="fa-IR" b="1" dirty="0">
            <a:solidFill>
              <a:srgbClr val="7030A0"/>
            </a:solidFill>
          </a:endParaRPr>
        </a:p>
      </dgm:t>
    </dgm:pt>
    <dgm:pt modelId="{3AE444C6-86E8-473A-B313-69B69A9E5CBC}" type="parTrans" cxnId="{A712A88C-2ECD-41C3-9D99-BA18725F6A1A}">
      <dgm:prSet/>
      <dgm:spPr/>
      <dgm:t>
        <a:bodyPr/>
        <a:lstStyle/>
        <a:p>
          <a:pPr rtl="1"/>
          <a:endParaRPr lang="fa-IR"/>
        </a:p>
      </dgm:t>
    </dgm:pt>
    <dgm:pt modelId="{4C9A3A7F-41B8-4DE2-82B7-5FCBD8585602}" type="sibTrans" cxnId="{A712A88C-2ECD-41C3-9D99-BA18725F6A1A}">
      <dgm:prSet/>
      <dgm:spPr/>
      <dgm:t>
        <a:bodyPr/>
        <a:lstStyle/>
        <a:p>
          <a:pPr rtl="1"/>
          <a:endParaRPr lang="fa-IR"/>
        </a:p>
      </dgm:t>
    </dgm:pt>
    <dgm:pt modelId="{193D42D7-64FB-4F41-9EE4-F0038146D1AA}">
      <dgm:prSet/>
      <dgm:spPr/>
      <dgm:t>
        <a:bodyPr/>
        <a:lstStyle/>
        <a:p>
          <a:pPr algn="l" rtl="1"/>
          <a:r>
            <a:rPr lang="en-US" b="1" dirty="0" smtClean="0">
              <a:solidFill>
                <a:schemeClr val="tx1"/>
              </a:solidFill>
            </a:rPr>
            <a:t>Finally, Enhanced outward orientation in auto industry and its participation in Global Value Chains (GVC’s).</a:t>
          </a:r>
          <a:endParaRPr lang="fa-IR" b="1" dirty="0">
            <a:solidFill>
              <a:schemeClr val="tx1"/>
            </a:solidFill>
          </a:endParaRPr>
        </a:p>
      </dgm:t>
    </dgm:pt>
    <dgm:pt modelId="{F13AD8EB-C8D8-4E9C-95DC-A982CEE3813D}" type="parTrans" cxnId="{7EDC7AC9-853A-486D-9691-E4DE372E7DB0}">
      <dgm:prSet/>
      <dgm:spPr/>
      <dgm:t>
        <a:bodyPr/>
        <a:lstStyle/>
        <a:p>
          <a:pPr rtl="1"/>
          <a:endParaRPr lang="fa-IR"/>
        </a:p>
      </dgm:t>
    </dgm:pt>
    <dgm:pt modelId="{739CA5F4-4ADF-4E39-B86A-77553655590E}" type="sibTrans" cxnId="{7EDC7AC9-853A-486D-9691-E4DE372E7DB0}">
      <dgm:prSet/>
      <dgm:spPr/>
      <dgm:t>
        <a:bodyPr/>
        <a:lstStyle/>
        <a:p>
          <a:pPr rtl="1"/>
          <a:endParaRPr lang="fa-IR"/>
        </a:p>
      </dgm:t>
    </dgm:pt>
    <dgm:pt modelId="{7FA132F6-CE30-4AE8-B4F7-5F73B7565423}">
      <dgm:prSet/>
      <dgm:spPr/>
      <dgm:t>
        <a:bodyPr/>
        <a:lstStyle/>
        <a:p>
          <a:pPr algn="l" rtl="1"/>
          <a:r>
            <a:rPr lang="en-US" b="1" dirty="0" smtClean="0">
              <a:solidFill>
                <a:srgbClr val="002060"/>
              </a:solidFill>
            </a:rPr>
            <a:t>increase depth of local content. local content requirements in new joint venture contract increase to 40%</a:t>
          </a:r>
          <a:endParaRPr lang="fa-IR" b="1" dirty="0">
            <a:solidFill>
              <a:srgbClr val="002060"/>
            </a:solidFill>
          </a:endParaRPr>
        </a:p>
      </dgm:t>
    </dgm:pt>
    <dgm:pt modelId="{4791D0F5-6824-44C8-96E5-D80EFF0578BB}" type="sibTrans" cxnId="{0212262A-270D-4F27-83C7-1DA202ADF5CB}">
      <dgm:prSet/>
      <dgm:spPr/>
      <dgm:t>
        <a:bodyPr/>
        <a:lstStyle/>
        <a:p>
          <a:pPr rtl="1"/>
          <a:endParaRPr lang="fa-IR"/>
        </a:p>
      </dgm:t>
    </dgm:pt>
    <dgm:pt modelId="{59887502-8DA9-49BC-AE29-DF192D0A7F58}" type="parTrans" cxnId="{0212262A-270D-4F27-83C7-1DA202ADF5CB}">
      <dgm:prSet/>
      <dgm:spPr/>
      <dgm:t>
        <a:bodyPr/>
        <a:lstStyle/>
        <a:p>
          <a:pPr rtl="1"/>
          <a:endParaRPr lang="fa-IR"/>
        </a:p>
      </dgm:t>
    </dgm:pt>
    <dgm:pt modelId="{841EE6C5-F7D0-4014-8345-FA902BE04F90}" type="pres">
      <dgm:prSet presAssocID="{B173B931-029B-4FE2-B362-CA71266D4D1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AF4BEA2-EFCE-4380-B73C-EAF5FA7AF561}" type="pres">
      <dgm:prSet presAssocID="{561DD038-BFE2-4541-8406-B2612664AB7D}" presName="circle1" presStyleLbl="node1" presStyleIdx="0" presStyleCnt="4" custLinFactNeighborY="758"/>
      <dgm:spPr/>
    </dgm:pt>
    <dgm:pt modelId="{BEFA816A-E046-4B36-B0A4-457F1E7BE289}" type="pres">
      <dgm:prSet presAssocID="{561DD038-BFE2-4541-8406-B2612664AB7D}" presName="space" presStyleCnt="0"/>
      <dgm:spPr/>
    </dgm:pt>
    <dgm:pt modelId="{97AD5FE8-C114-4660-9195-13EEF2821EE0}" type="pres">
      <dgm:prSet presAssocID="{561DD038-BFE2-4541-8406-B2612664AB7D}" presName="rect1" presStyleLbl="alignAcc1" presStyleIdx="0" presStyleCnt="4" custScaleX="100000"/>
      <dgm:spPr/>
      <dgm:t>
        <a:bodyPr/>
        <a:lstStyle/>
        <a:p>
          <a:pPr rtl="1"/>
          <a:endParaRPr lang="fa-IR"/>
        </a:p>
      </dgm:t>
    </dgm:pt>
    <dgm:pt modelId="{5CACE312-84D8-4332-B35B-B76CD92CC414}" type="pres">
      <dgm:prSet presAssocID="{05E81546-19A7-4258-AD87-B941394F2F66}" presName="vertSpace2" presStyleLbl="node1" presStyleIdx="0" presStyleCnt="4"/>
      <dgm:spPr/>
    </dgm:pt>
    <dgm:pt modelId="{26A8E1E4-D87C-454D-85DD-3C5459B39244}" type="pres">
      <dgm:prSet presAssocID="{05E81546-19A7-4258-AD87-B941394F2F66}" presName="circle2" presStyleLbl="node1" presStyleIdx="1" presStyleCnt="4"/>
      <dgm:spPr/>
    </dgm:pt>
    <dgm:pt modelId="{8FDB686E-DE73-480A-B2C4-CD2B30E2D8D7}" type="pres">
      <dgm:prSet presAssocID="{05E81546-19A7-4258-AD87-B941394F2F66}" presName="rect2" presStyleLbl="alignAcc1" presStyleIdx="1" presStyleCnt="4"/>
      <dgm:spPr/>
      <dgm:t>
        <a:bodyPr/>
        <a:lstStyle/>
        <a:p>
          <a:pPr rtl="1"/>
          <a:endParaRPr lang="fa-IR"/>
        </a:p>
      </dgm:t>
    </dgm:pt>
    <dgm:pt modelId="{03D518E7-96DC-4BD7-99B1-868AC76F9E3B}" type="pres">
      <dgm:prSet presAssocID="{7FA132F6-CE30-4AE8-B4F7-5F73B7565423}" presName="vertSpace3" presStyleLbl="node1" presStyleIdx="1" presStyleCnt="4"/>
      <dgm:spPr/>
    </dgm:pt>
    <dgm:pt modelId="{3B9E9B5E-3344-470C-B153-A2B041B10C44}" type="pres">
      <dgm:prSet presAssocID="{7FA132F6-CE30-4AE8-B4F7-5F73B7565423}" presName="circle3" presStyleLbl="node1" presStyleIdx="2" presStyleCnt="4"/>
      <dgm:spPr/>
    </dgm:pt>
    <dgm:pt modelId="{F5867608-DE1E-4D72-810A-54AC8EC3E881}" type="pres">
      <dgm:prSet presAssocID="{7FA132F6-CE30-4AE8-B4F7-5F73B7565423}" presName="rect3" presStyleLbl="alignAcc1" presStyleIdx="2" presStyleCnt="4"/>
      <dgm:spPr/>
      <dgm:t>
        <a:bodyPr/>
        <a:lstStyle/>
        <a:p>
          <a:pPr rtl="1"/>
          <a:endParaRPr lang="fa-IR"/>
        </a:p>
      </dgm:t>
    </dgm:pt>
    <dgm:pt modelId="{56E8D4A8-4400-4DCA-8BF4-C0C0CACD6A9E}" type="pres">
      <dgm:prSet presAssocID="{193D42D7-64FB-4F41-9EE4-F0038146D1AA}" presName="vertSpace4" presStyleLbl="node1" presStyleIdx="2" presStyleCnt="4"/>
      <dgm:spPr/>
    </dgm:pt>
    <dgm:pt modelId="{971FFA6F-B4C4-499F-B6A0-F65B954999E0}" type="pres">
      <dgm:prSet presAssocID="{193D42D7-64FB-4F41-9EE4-F0038146D1AA}" presName="circle4" presStyleLbl="node1" presStyleIdx="3" presStyleCnt="4"/>
      <dgm:spPr/>
    </dgm:pt>
    <dgm:pt modelId="{62B81E37-E9A1-4DA6-9F68-A2FF5D018F16}" type="pres">
      <dgm:prSet presAssocID="{193D42D7-64FB-4F41-9EE4-F0038146D1AA}" presName="rect4" presStyleLbl="alignAcc1" presStyleIdx="3" presStyleCnt="4"/>
      <dgm:spPr/>
      <dgm:t>
        <a:bodyPr/>
        <a:lstStyle/>
        <a:p>
          <a:pPr rtl="1"/>
          <a:endParaRPr lang="fa-IR"/>
        </a:p>
      </dgm:t>
    </dgm:pt>
    <dgm:pt modelId="{9384ACE3-37A5-4B1F-96D8-6795E3E68E22}" type="pres">
      <dgm:prSet presAssocID="{561DD038-BFE2-4541-8406-B2612664AB7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071E87C-4446-42DB-83A8-EBC4840DBCEC}" type="pres">
      <dgm:prSet presAssocID="{05E81546-19A7-4258-AD87-B941394F2F66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BDAD679-0AB2-4D76-9830-CDD91DB5511F}" type="pres">
      <dgm:prSet presAssocID="{7FA132F6-CE30-4AE8-B4F7-5F73B7565423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763B76F-E6FB-41C6-A2B0-CC8CA56F2D99}" type="pres">
      <dgm:prSet presAssocID="{193D42D7-64FB-4F41-9EE4-F0038146D1A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5B66F77-261E-47B6-81C0-942FB642DA63}" type="presOf" srcId="{561DD038-BFE2-4541-8406-B2612664AB7D}" destId="{97AD5FE8-C114-4660-9195-13EEF2821EE0}" srcOrd="0" destOrd="0" presId="urn:microsoft.com/office/officeart/2005/8/layout/target3"/>
    <dgm:cxn modelId="{487055A8-1BE2-4BC1-8CCE-36F5C9AF72B8}" type="presOf" srcId="{05E81546-19A7-4258-AD87-B941394F2F66}" destId="{8FDB686E-DE73-480A-B2C4-CD2B30E2D8D7}" srcOrd="0" destOrd="0" presId="urn:microsoft.com/office/officeart/2005/8/layout/target3"/>
    <dgm:cxn modelId="{098C5C47-C5EB-4E4D-A39C-E10F24F66370}" type="presOf" srcId="{7FA132F6-CE30-4AE8-B4F7-5F73B7565423}" destId="{F5867608-DE1E-4D72-810A-54AC8EC3E881}" srcOrd="0" destOrd="0" presId="urn:microsoft.com/office/officeart/2005/8/layout/target3"/>
    <dgm:cxn modelId="{58C2990F-DB79-47A7-8E78-934B8E9DB671}" type="presOf" srcId="{193D42D7-64FB-4F41-9EE4-F0038146D1AA}" destId="{62B81E37-E9A1-4DA6-9F68-A2FF5D018F16}" srcOrd="0" destOrd="0" presId="urn:microsoft.com/office/officeart/2005/8/layout/target3"/>
    <dgm:cxn modelId="{7EDC7AC9-853A-486D-9691-E4DE372E7DB0}" srcId="{B173B931-029B-4FE2-B362-CA71266D4D11}" destId="{193D42D7-64FB-4F41-9EE4-F0038146D1AA}" srcOrd="3" destOrd="0" parTransId="{F13AD8EB-C8D8-4E9C-95DC-A982CEE3813D}" sibTransId="{739CA5F4-4ADF-4E39-B86A-77553655590E}"/>
    <dgm:cxn modelId="{A712A88C-2ECD-41C3-9D99-BA18725F6A1A}" srcId="{B173B931-029B-4FE2-B362-CA71266D4D11}" destId="{05E81546-19A7-4258-AD87-B941394F2F66}" srcOrd="1" destOrd="0" parTransId="{3AE444C6-86E8-473A-B313-69B69A9E5CBC}" sibTransId="{4C9A3A7F-41B8-4DE2-82B7-5FCBD8585602}"/>
    <dgm:cxn modelId="{30594FB6-9BC0-4251-A000-AAE74A4F5230}" type="presOf" srcId="{561DD038-BFE2-4541-8406-B2612664AB7D}" destId="{9384ACE3-37A5-4B1F-96D8-6795E3E68E22}" srcOrd="1" destOrd="0" presId="urn:microsoft.com/office/officeart/2005/8/layout/target3"/>
    <dgm:cxn modelId="{8D0E4A89-2B3D-422C-BDF2-29B6E056320A}" type="presOf" srcId="{7FA132F6-CE30-4AE8-B4F7-5F73B7565423}" destId="{8BDAD679-0AB2-4D76-9830-CDD91DB5511F}" srcOrd="1" destOrd="0" presId="urn:microsoft.com/office/officeart/2005/8/layout/target3"/>
    <dgm:cxn modelId="{B85E1205-735A-4BB7-A3BD-811C8E779000}" type="presOf" srcId="{193D42D7-64FB-4F41-9EE4-F0038146D1AA}" destId="{4763B76F-E6FB-41C6-A2B0-CC8CA56F2D99}" srcOrd="1" destOrd="0" presId="urn:microsoft.com/office/officeart/2005/8/layout/target3"/>
    <dgm:cxn modelId="{2F6EF013-169F-4060-8647-C5FDEF91D2B8}" type="presOf" srcId="{B173B931-029B-4FE2-B362-CA71266D4D11}" destId="{841EE6C5-F7D0-4014-8345-FA902BE04F90}" srcOrd="0" destOrd="0" presId="urn:microsoft.com/office/officeart/2005/8/layout/target3"/>
    <dgm:cxn modelId="{1725D045-360E-4480-B5F7-94F8A3F55C74}" type="presOf" srcId="{05E81546-19A7-4258-AD87-B941394F2F66}" destId="{3071E87C-4446-42DB-83A8-EBC4840DBCEC}" srcOrd="1" destOrd="0" presId="urn:microsoft.com/office/officeart/2005/8/layout/target3"/>
    <dgm:cxn modelId="{84881EDB-3906-4226-85DF-37862AE9A997}" srcId="{B173B931-029B-4FE2-B362-CA71266D4D11}" destId="{561DD038-BFE2-4541-8406-B2612664AB7D}" srcOrd="0" destOrd="0" parTransId="{A2DC5376-FAAB-4A89-8C07-D385F7EF7B0F}" sibTransId="{8E2151B8-014D-4B6D-8FF5-F90AD8F2FFB2}"/>
    <dgm:cxn modelId="{0212262A-270D-4F27-83C7-1DA202ADF5CB}" srcId="{B173B931-029B-4FE2-B362-CA71266D4D11}" destId="{7FA132F6-CE30-4AE8-B4F7-5F73B7565423}" srcOrd="2" destOrd="0" parTransId="{59887502-8DA9-49BC-AE29-DF192D0A7F58}" sibTransId="{4791D0F5-6824-44C8-96E5-D80EFF0578BB}"/>
    <dgm:cxn modelId="{2AACA6AA-2959-415F-B5DB-2E8DAA9BDEF6}" type="presParOf" srcId="{841EE6C5-F7D0-4014-8345-FA902BE04F90}" destId="{9AF4BEA2-EFCE-4380-B73C-EAF5FA7AF561}" srcOrd="0" destOrd="0" presId="urn:microsoft.com/office/officeart/2005/8/layout/target3"/>
    <dgm:cxn modelId="{FADF9675-2BB9-4AC7-9293-AFE6C32DA29C}" type="presParOf" srcId="{841EE6C5-F7D0-4014-8345-FA902BE04F90}" destId="{BEFA816A-E046-4B36-B0A4-457F1E7BE289}" srcOrd="1" destOrd="0" presId="urn:microsoft.com/office/officeart/2005/8/layout/target3"/>
    <dgm:cxn modelId="{3FD2D9AA-BB8F-46F5-899B-E9E63822AB06}" type="presParOf" srcId="{841EE6C5-F7D0-4014-8345-FA902BE04F90}" destId="{97AD5FE8-C114-4660-9195-13EEF2821EE0}" srcOrd="2" destOrd="0" presId="urn:microsoft.com/office/officeart/2005/8/layout/target3"/>
    <dgm:cxn modelId="{B5A764CA-C1A7-4634-8F3C-1D596B1A6033}" type="presParOf" srcId="{841EE6C5-F7D0-4014-8345-FA902BE04F90}" destId="{5CACE312-84D8-4332-B35B-B76CD92CC414}" srcOrd="3" destOrd="0" presId="urn:microsoft.com/office/officeart/2005/8/layout/target3"/>
    <dgm:cxn modelId="{A8D7C6AB-6B7D-4640-BDCF-1D04F5565EDD}" type="presParOf" srcId="{841EE6C5-F7D0-4014-8345-FA902BE04F90}" destId="{26A8E1E4-D87C-454D-85DD-3C5459B39244}" srcOrd="4" destOrd="0" presId="urn:microsoft.com/office/officeart/2005/8/layout/target3"/>
    <dgm:cxn modelId="{E9EAB51A-51A1-4030-B71E-E9ABDD5688B0}" type="presParOf" srcId="{841EE6C5-F7D0-4014-8345-FA902BE04F90}" destId="{8FDB686E-DE73-480A-B2C4-CD2B30E2D8D7}" srcOrd="5" destOrd="0" presId="urn:microsoft.com/office/officeart/2005/8/layout/target3"/>
    <dgm:cxn modelId="{A7FFFCE9-31A6-4974-94F4-AFF5CE4814AD}" type="presParOf" srcId="{841EE6C5-F7D0-4014-8345-FA902BE04F90}" destId="{03D518E7-96DC-4BD7-99B1-868AC76F9E3B}" srcOrd="6" destOrd="0" presId="urn:microsoft.com/office/officeart/2005/8/layout/target3"/>
    <dgm:cxn modelId="{B4203E9A-EE9F-4069-BFA1-F56B0F8F4E15}" type="presParOf" srcId="{841EE6C5-F7D0-4014-8345-FA902BE04F90}" destId="{3B9E9B5E-3344-470C-B153-A2B041B10C44}" srcOrd="7" destOrd="0" presId="urn:microsoft.com/office/officeart/2005/8/layout/target3"/>
    <dgm:cxn modelId="{A7ABF573-6294-4DCA-9F39-5F44F6BE7A20}" type="presParOf" srcId="{841EE6C5-F7D0-4014-8345-FA902BE04F90}" destId="{F5867608-DE1E-4D72-810A-54AC8EC3E881}" srcOrd="8" destOrd="0" presId="urn:microsoft.com/office/officeart/2005/8/layout/target3"/>
    <dgm:cxn modelId="{62136891-1EFA-4EB4-AE6C-CF9A0D87C0AC}" type="presParOf" srcId="{841EE6C5-F7D0-4014-8345-FA902BE04F90}" destId="{56E8D4A8-4400-4DCA-8BF4-C0C0CACD6A9E}" srcOrd="9" destOrd="0" presId="urn:microsoft.com/office/officeart/2005/8/layout/target3"/>
    <dgm:cxn modelId="{2A1796AB-3980-4626-B26D-6D230F34C166}" type="presParOf" srcId="{841EE6C5-F7D0-4014-8345-FA902BE04F90}" destId="{971FFA6F-B4C4-499F-B6A0-F65B954999E0}" srcOrd="10" destOrd="0" presId="urn:microsoft.com/office/officeart/2005/8/layout/target3"/>
    <dgm:cxn modelId="{05B29E00-3A22-4077-B5AF-258C8DE12F42}" type="presParOf" srcId="{841EE6C5-F7D0-4014-8345-FA902BE04F90}" destId="{62B81E37-E9A1-4DA6-9F68-A2FF5D018F16}" srcOrd="11" destOrd="0" presId="urn:microsoft.com/office/officeart/2005/8/layout/target3"/>
    <dgm:cxn modelId="{452E0BC5-6B8E-4914-BF87-35344EA060EF}" type="presParOf" srcId="{841EE6C5-F7D0-4014-8345-FA902BE04F90}" destId="{9384ACE3-37A5-4B1F-96D8-6795E3E68E22}" srcOrd="12" destOrd="0" presId="urn:microsoft.com/office/officeart/2005/8/layout/target3"/>
    <dgm:cxn modelId="{DA1C1133-FCC6-4A25-A00C-5D9C67DD54EA}" type="presParOf" srcId="{841EE6C5-F7D0-4014-8345-FA902BE04F90}" destId="{3071E87C-4446-42DB-83A8-EBC4840DBCEC}" srcOrd="13" destOrd="0" presId="urn:microsoft.com/office/officeart/2005/8/layout/target3"/>
    <dgm:cxn modelId="{FAF6B741-75CD-4DB2-98DF-3510EBC7A471}" type="presParOf" srcId="{841EE6C5-F7D0-4014-8345-FA902BE04F90}" destId="{8BDAD679-0AB2-4D76-9830-CDD91DB5511F}" srcOrd="14" destOrd="0" presId="urn:microsoft.com/office/officeart/2005/8/layout/target3"/>
    <dgm:cxn modelId="{277C8D68-2B47-406C-B497-7420DDBAE94B}" type="presParOf" srcId="{841EE6C5-F7D0-4014-8345-FA902BE04F90}" destId="{4763B76F-E6FB-41C6-A2B0-CC8CA56F2D9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A477F3-677D-4398-AAE9-A17D97FE7490}">
      <dsp:nvSpPr>
        <dsp:cNvPr id="0" name=""/>
        <dsp:cNvSpPr/>
      </dsp:nvSpPr>
      <dsp:spPr>
        <a:xfrm rot="10800000">
          <a:off x="1438389" y="214"/>
          <a:ext cx="5918776" cy="14412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545" tIns="110490" rIns="206248" bIns="110490" numCol="1" spcCol="1270" anchor="ctr" anchorCtr="0">
          <a:noAutofit/>
        </a:bodyPr>
        <a:lstStyle/>
        <a:p>
          <a:pPr lvl="0" algn="l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rgbClr val="FFFF00"/>
              </a:solidFill>
            </a:rPr>
            <a:t>40% Local Content Requirement at the first year of the production,</a:t>
          </a:r>
          <a:endParaRPr lang="fa-IR" sz="2900" b="1" kern="1200" dirty="0">
            <a:solidFill>
              <a:srgbClr val="FFFF00"/>
            </a:solidFill>
          </a:endParaRPr>
        </a:p>
      </dsp:txBody>
      <dsp:txXfrm rot="10800000">
        <a:off x="1438389" y="214"/>
        <a:ext cx="5918776" cy="1441235"/>
      </dsp:txXfrm>
    </dsp:sp>
    <dsp:sp modelId="{F40DF8DA-3CC7-4606-80C4-646603E5E096}">
      <dsp:nvSpPr>
        <dsp:cNvPr id="0" name=""/>
        <dsp:cNvSpPr/>
      </dsp:nvSpPr>
      <dsp:spPr>
        <a:xfrm>
          <a:off x="923753" y="214"/>
          <a:ext cx="1441235" cy="14412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1000" r="-5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EFB56-0E3D-456E-B592-99F9C48A0A04}">
      <dsp:nvSpPr>
        <dsp:cNvPr id="0" name=""/>
        <dsp:cNvSpPr/>
      </dsp:nvSpPr>
      <dsp:spPr>
        <a:xfrm rot="10800000">
          <a:off x="1428312" y="1871670"/>
          <a:ext cx="5932213" cy="14412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545" tIns="110490" rIns="206248" bIns="110490" numCol="1" spcCol="1270" anchor="ctr" anchorCtr="0">
          <a:noAutofit/>
        </a:bodyPr>
        <a:lstStyle/>
        <a:p>
          <a:pPr lvl="0" algn="l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i="0" kern="1200" dirty="0" smtClean="0">
              <a:solidFill>
                <a:srgbClr val="0070C0"/>
              </a:solidFill>
            </a:rPr>
            <a:t>Export of at least 30% of the production to the foreign markets,</a:t>
          </a:r>
          <a:endParaRPr lang="fa-IR" sz="2900" b="1" i="0" kern="1200" dirty="0">
            <a:solidFill>
              <a:srgbClr val="0070C0"/>
            </a:solidFill>
          </a:endParaRPr>
        </a:p>
      </dsp:txBody>
      <dsp:txXfrm rot="10800000">
        <a:off x="1428312" y="1871670"/>
        <a:ext cx="5932213" cy="1441235"/>
      </dsp:txXfrm>
    </dsp:sp>
    <dsp:sp modelId="{3DFD2E15-CDF9-40EC-A79E-EE20D1711BC7}">
      <dsp:nvSpPr>
        <dsp:cNvPr id="0" name=""/>
        <dsp:cNvSpPr/>
      </dsp:nvSpPr>
      <dsp:spPr>
        <a:xfrm>
          <a:off x="920394" y="1871670"/>
          <a:ext cx="1441235" cy="144123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41478-B236-4311-AFCD-543036CB6F01}">
      <dsp:nvSpPr>
        <dsp:cNvPr id="0" name=""/>
        <dsp:cNvSpPr/>
      </dsp:nvSpPr>
      <dsp:spPr>
        <a:xfrm rot="10800000">
          <a:off x="1482333" y="3743125"/>
          <a:ext cx="5860183" cy="14412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545" tIns="110490" rIns="206248" bIns="110490" numCol="1" spcCol="1270" anchor="ctr" anchorCtr="0">
          <a:noAutofit/>
        </a:bodyPr>
        <a:lstStyle/>
        <a:p>
          <a:pPr lvl="0" algn="l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rgbClr val="7030A0"/>
              </a:solidFill>
            </a:rPr>
            <a:t>Know how transfer as well as establishing R&amp;D Center required.</a:t>
          </a:r>
          <a:endParaRPr lang="fa-IR" sz="2900" b="1" kern="1200" dirty="0">
            <a:solidFill>
              <a:srgbClr val="7030A0"/>
            </a:solidFill>
          </a:endParaRPr>
        </a:p>
      </dsp:txBody>
      <dsp:txXfrm rot="10800000">
        <a:off x="1482333" y="3743125"/>
        <a:ext cx="5860183" cy="1441235"/>
      </dsp:txXfrm>
    </dsp:sp>
    <dsp:sp modelId="{2C9DEE10-FB55-44A3-BAA4-9A361D9547DC}">
      <dsp:nvSpPr>
        <dsp:cNvPr id="0" name=""/>
        <dsp:cNvSpPr/>
      </dsp:nvSpPr>
      <dsp:spPr>
        <a:xfrm>
          <a:off x="938402" y="3743125"/>
          <a:ext cx="1441235" cy="144123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F4BEA2-EFCE-4380-B73C-EAF5FA7AF561}">
      <dsp:nvSpPr>
        <dsp:cNvPr id="0" name=""/>
        <dsp:cNvSpPr/>
      </dsp:nvSpPr>
      <dsp:spPr>
        <a:xfrm>
          <a:off x="0" y="248176"/>
          <a:ext cx="5098166" cy="50981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D5FE8-C114-4660-9195-13EEF2821EE0}">
      <dsp:nvSpPr>
        <dsp:cNvPr id="0" name=""/>
        <dsp:cNvSpPr/>
      </dsp:nvSpPr>
      <dsp:spPr>
        <a:xfrm>
          <a:off x="2549083" y="209532"/>
          <a:ext cx="5947860" cy="50981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</a:rPr>
            <a:t>Balanced development of automotive industry value chains from auto part production to after sale services,</a:t>
          </a:r>
          <a:endParaRPr lang="fa-IR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549083" y="209532"/>
        <a:ext cx="5947860" cy="1083360"/>
      </dsp:txXfrm>
    </dsp:sp>
    <dsp:sp modelId="{26A8E1E4-D87C-454D-85DD-3C5459B39244}">
      <dsp:nvSpPr>
        <dsp:cNvPr id="0" name=""/>
        <dsp:cNvSpPr/>
      </dsp:nvSpPr>
      <dsp:spPr>
        <a:xfrm>
          <a:off x="669134" y="1292893"/>
          <a:ext cx="3759897" cy="37598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B686E-DE73-480A-B2C4-CD2B30E2D8D7}">
      <dsp:nvSpPr>
        <dsp:cNvPr id="0" name=""/>
        <dsp:cNvSpPr/>
      </dsp:nvSpPr>
      <dsp:spPr>
        <a:xfrm>
          <a:off x="2549083" y="1292893"/>
          <a:ext cx="5947860" cy="3759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7030A0"/>
              </a:solidFill>
            </a:rPr>
            <a:t>Enhanced cooperation with leading global companies in the form of joint venture (not just license) and emphasis on export,</a:t>
          </a:r>
          <a:endParaRPr lang="fa-IR" sz="2100" b="1" kern="1200" dirty="0">
            <a:solidFill>
              <a:srgbClr val="7030A0"/>
            </a:solidFill>
          </a:endParaRPr>
        </a:p>
      </dsp:txBody>
      <dsp:txXfrm>
        <a:off x="2549083" y="1292893"/>
        <a:ext cx="5947860" cy="1083360"/>
      </dsp:txXfrm>
    </dsp:sp>
    <dsp:sp modelId="{3B9E9B5E-3344-470C-B153-A2B041B10C44}">
      <dsp:nvSpPr>
        <dsp:cNvPr id="0" name=""/>
        <dsp:cNvSpPr/>
      </dsp:nvSpPr>
      <dsp:spPr>
        <a:xfrm>
          <a:off x="1338268" y="2376253"/>
          <a:ext cx="2421629" cy="24216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67608-DE1E-4D72-810A-54AC8EC3E881}">
      <dsp:nvSpPr>
        <dsp:cNvPr id="0" name=""/>
        <dsp:cNvSpPr/>
      </dsp:nvSpPr>
      <dsp:spPr>
        <a:xfrm>
          <a:off x="2549083" y="2376253"/>
          <a:ext cx="5947860" cy="242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2060"/>
              </a:solidFill>
            </a:rPr>
            <a:t>increase depth of local content. local content requirements in new joint venture contract increase to 40%</a:t>
          </a:r>
          <a:endParaRPr lang="fa-IR" sz="2100" b="1" kern="1200" dirty="0">
            <a:solidFill>
              <a:srgbClr val="002060"/>
            </a:solidFill>
          </a:endParaRPr>
        </a:p>
      </dsp:txBody>
      <dsp:txXfrm>
        <a:off x="2549083" y="2376253"/>
        <a:ext cx="5947860" cy="1083360"/>
      </dsp:txXfrm>
    </dsp:sp>
    <dsp:sp modelId="{971FFA6F-B4C4-499F-B6A0-F65B954999E0}">
      <dsp:nvSpPr>
        <dsp:cNvPr id="0" name=""/>
        <dsp:cNvSpPr/>
      </dsp:nvSpPr>
      <dsp:spPr>
        <a:xfrm>
          <a:off x="2007403" y="3459613"/>
          <a:ext cx="1083360" cy="10833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81E37-E9A1-4DA6-9F68-A2FF5D018F16}">
      <dsp:nvSpPr>
        <dsp:cNvPr id="0" name=""/>
        <dsp:cNvSpPr/>
      </dsp:nvSpPr>
      <dsp:spPr>
        <a:xfrm>
          <a:off x="2549083" y="3459613"/>
          <a:ext cx="5947860" cy="1083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Finally, Enhanced outward orientation in auto industry and its participation in Global Value Chains (GVC’s).</a:t>
          </a:r>
          <a:endParaRPr lang="fa-IR" sz="2100" b="1" kern="1200" dirty="0">
            <a:solidFill>
              <a:schemeClr val="tx1"/>
            </a:solidFill>
          </a:endParaRPr>
        </a:p>
      </dsp:txBody>
      <dsp:txXfrm>
        <a:off x="2549083" y="3459613"/>
        <a:ext cx="5947860" cy="108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4ADBBED-EA99-494C-9989-8AD5B08E927E}" type="datetimeFigureOut">
              <a:rPr lang="fa-IR" smtClean="0"/>
              <a:pPr/>
              <a:t>14/12/1438</a:t>
            </a:fld>
            <a:endParaRPr lang="fa-I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7F3F77-88B7-4675-A905-97F57AD482E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BBED-EA99-494C-9989-8AD5B08E927E}" type="datetimeFigureOut">
              <a:rPr lang="fa-IR" smtClean="0"/>
              <a:pPr/>
              <a:t>14/12/1438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3F77-88B7-4675-A905-97F57AD482E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BBED-EA99-494C-9989-8AD5B08E927E}" type="datetimeFigureOut">
              <a:rPr lang="fa-IR" smtClean="0"/>
              <a:pPr/>
              <a:t>14/12/1438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3F77-88B7-4675-A905-97F57AD482E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6"/>
          <a:lstStyle>
            <a:lvl1pPr marL="0" marR="45714" indent="0" algn="r">
              <a:buNone/>
              <a:defRPr>
                <a:solidFill>
                  <a:schemeClr val="tx1"/>
                </a:solidFill>
              </a:defRPr>
            </a:lvl1pPr>
            <a:lvl2pPr marL="457143" indent="0" algn="ctr">
              <a:buNone/>
            </a:lvl2pPr>
            <a:lvl3pPr marL="914287" indent="0" algn="ctr">
              <a:buNone/>
            </a:lvl3pPr>
            <a:lvl4pPr marL="1371430" indent="0" algn="ctr">
              <a:buNone/>
            </a:lvl4pPr>
            <a:lvl5pPr marL="1828574" indent="0" algn="ctr">
              <a:buNone/>
            </a:lvl5pPr>
            <a:lvl6pPr marL="2285717" indent="0" algn="ctr">
              <a:buNone/>
            </a:lvl6pPr>
            <a:lvl7pPr marL="2742861" indent="0" algn="ctr">
              <a:buNone/>
            </a:lvl7pPr>
            <a:lvl8pPr marL="3200004" indent="0" algn="ctr">
              <a:buNone/>
            </a:lvl8pPr>
            <a:lvl9pPr marL="3657147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95995ED-6C28-4BB6-A2A2-B60DDC175F56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1127756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0703-D8BE-46D7-A4F3-EA0A4E90FE2D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1095577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4" rIns="45714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0758069-851A-469C-9918-66BF5CC6D249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3149330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35F0-8C89-4673-8EB6-D156CAC202AF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199701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9"/>
            <a:ext cx="4040188" cy="659352"/>
          </a:xfrm>
        </p:spPr>
        <p:txBody>
          <a:bodyPr lIns="45714" tIns="0" rIns="45714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14" tIns="0" rIns="45714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DA23A-3428-4D58-A988-C65549D873B0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307942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2594-0260-4F8F-8C1C-F5CAA6AB170E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243382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9344-52F4-4E29-911F-4751E4BFAF82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4078122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6" rIns="18286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937DE-D8C3-4ACA-A655-D70E4470473F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401018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BBED-EA99-494C-9989-8AD5B08E927E}" type="datetimeFigureOut">
              <a:rPr lang="fa-IR" smtClean="0"/>
              <a:pPr/>
              <a:t>14/12/1438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3F77-88B7-4675-A905-97F57AD482E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773" y="1107485"/>
            <a:ext cx="5257518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3816" y="5360345"/>
            <a:ext cx="156248" cy="15456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854" y="5816545"/>
            <a:ext cx="9163708" cy="10414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970" y="6220222"/>
            <a:ext cx="4762030" cy="63777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14" rIns="45714" bIns="45714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828785"/>
            <a:ext cx="2209800" cy="2179320"/>
          </a:xfrm>
        </p:spPr>
        <p:txBody>
          <a:bodyPr lIns="64000" rIns="45714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012" y="6356781"/>
            <a:ext cx="609507" cy="3646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7DBB5-2338-4BED-B2BB-BABC7602AA08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3393277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C342-028C-4090-A070-B2FDC6BC9579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1544625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D6C3-86BF-4C76-B312-6D884953E92C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3486903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485" y="274623"/>
            <a:ext cx="8229037" cy="58510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6CDF-B99F-41E7-A030-2690D3325E12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347481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BBED-EA99-494C-9989-8AD5B08E927E}" type="datetimeFigureOut">
              <a:rPr lang="fa-IR" smtClean="0"/>
              <a:pPr/>
              <a:t>14/12/1438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3F77-88B7-4675-A905-97F57AD482E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BBED-EA99-494C-9989-8AD5B08E927E}" type="datetimeFigureOut">
              <a:rPr lang="fa-IR" smtClean="0"/>
              <a:pPr/>
              <a:t>14/12/1438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3F77-88B7-4675-A905-97F57AD482E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BBED-EA99-494C-9989-8AD5B08E927E}" type="datetimeFigureOut">
              <a:rPr lang="fa-IR" smtClean="0"/>
              <a:pPr/>
              <a:t>14/12/1438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3F77-88B7-4675-A905-97F57AD482E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BBED-EA99-494C-9989-8AD5B08E927E}" type="datetimeFigureOut">
              <a:rPr lang="fa-IR" smtClean="0"/>
              <a:pPr/>
              <a:t>14/12/1438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3F77-88B7-4675-A905-97F57AD482E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BBED-EA99-494C-9989-8AD5B08E927E}" type="datetimeFigureOut">
              <a:rPr lang="fa-IR" smtClean="0"/>
              <a:pPr/>
              <a:t>14/12/1438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3F77-88B7-4675-A905-97F57AD482E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BBED-EA99-494C-9989-8AD5B08E927E}" type="datetimeFigureOut">
              <a:rPr lang="fa-IR" smtClean="0"/>
              <a:pPr/>
              <a:t>14/12/1438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3F77-88B7-4675-A905-97F57AD482E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BBED-EA99-494C-9989-8AD5B08E927E}" type="datetimeFigureOut">
              <a:rPr lang="fa-IR" smtClean="0"/>
              <a:pPr/>
              <a:t>14/12/1438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3F77-88B7-4675-A905-97F57AD482E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4ADBBED-EA99-494C-9989-8AD5B08E927E}" type="datetimeFigureOut">
              <a:rPr lang="fa-IR" smtClean="0"/>
              <a:pPr/>
              <a:t>14/12/1438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7F3F77-88B7-4675-A905-97F57AD482E2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854" y="-7504"/>
            <a:ext cx="9163708" cy="10414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970" y="-7504"/>
            <a:ext cx="4762030" cy="6392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482" y="703809"/>
            <a:ext cx="8229037" cy="1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4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482" y="1935847"/>
            <a:ext cx="8229037" cy="438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482" y="6356781"/>
            <a:ext cx="2133975" cy="36466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470" y="6356781"/>
            <a:ext cx="3352988" cy="36466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988" y="6356781"/>
            <a:ext cx="761531" cy="36466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EE7A2D-2BA9-47B1-A553-D4A6CB64CFED}" type="slidenum">
              <a:rPr lang="ar-SA" altLang="fa-IR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fa-I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707" y="202589"/>
            <a:ext cx="9180599" cy="64978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8034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16418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832836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249253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665671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275" indent="-273275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086" indent="-2458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3806" indent="-2458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8526" indent="-209655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1800" indent="-209655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145" indent="-21028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02" indent="-18285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288" indent="-182858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574" indent="-18285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764704"/>
            <a:ext cx="468052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Iran Automotive Industry:</a:t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Opportunities and Challenges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92" y="3501008"/>
            <a:ext cx="5485112" cy="1816232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Masood </a:t>
            </a:r>
            <a:r>
              <a:rPr lang="en-US" sz="2000" b="1" dirty="0" err="1" smtClean="0">
                <a:solidFill>
                  <a:srgbClr val="7030A0"/>
                </a:solidFill>
              </a:rPr>
              <a:t>Kamali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Ardakani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endParaRPr lang="en-US" b="1" dirty="0" smtClean="0"/>
          </a:p>
          <a:p>
            <a:pPr rtl="0"/>
            <a:r>
              <a:rPr lang="en-US" b="1" dirty="0" smtClean="0"/>
              <a:t>Director General of Industrial Export </a:t>
            </a:r>
            <a:r>
              <a:rPr lang="en-US" b="1" smtClean="0"/>
              <a:t>Bureau,</a:t>
            </a:r>
          </a:p>
          <a:p>
            <a:pPr rtl="0"/>
            <a:r>
              <a:rPr lang="en-US" b="1" smtClean="0"/>
              <a:t>Iran </a:t>
            </a:r>
            <a:r>
              <a:rPr lang="en-US" b="1" dirty="0" smtClean="0"/>
              <a:t>Trade Promotion Organization </a:t>
            </a:r>
          </a:p>
          <a:p>
            <a:pPr rtl="0"/>
            <a:endParaRPr lang="en-US" b="1" dirty="0" smtClean="0"/>
          </a:p>
          <a:p>
            <a:pPr lvl="0" rtl="0">
              <a:buClr>
                <a:srgbClr val="94C600"/>
              </a:buClr>
            </a:pPr>
            <a:r>
              <a:rPr lang="en-US" b="1" dirty="0"/>
              <a:t>Former commercial counselor of Iran in China</a:t>
            </a:r>
          </a:p>
          <a:p>
            <a:pPr rtl="0"/>
            <a:endParaRPr lang="fa-IR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55976" y="2420888"/>
            <a:ext cx="4270902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Korea –Iran Cooperation Forum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Sep,2017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Seoul</a:t>
            </a:r>
            <a:endParaRPr lang="fa-I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4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251520" y="1556792"/>
            <a:ext cx="2808312" cy="144016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endParaRPr lang="en-US" sz="1800" dirty="0" smtClean="0">
              <a:solidFill>
                <a:srgbClr val="000000"/>
              </a:solidFill>
              <a:latin typeface="Times New Roman"/>
              <a:ea typeface="Times New Roman"/>
              <a:cs typeface="B Mitra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39552" y="5301208"/>
            <a:ext cx="8194960" cy="108012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Iran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Khodro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Disel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Saipa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Disel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 account for 89 percent the total domestic production in commercial vehicles and  the remaining 11 percent is belong to 13 companies  </a:t>
            </a:r>
          </a:p>
          <a:p>
            <a:pPr algn="l" rtl="0">
              <a:buFont typeface="Wingdings" pitchFamily="2" charset="2"/>
              <a:buChar char="q"/>
            </a:pPr>
            <a:endParaRPr lang="en-US" sz="2400" b="1" dirty="0" smtClean="0">
              <a:solidFill>
                <a:srgbClr val="000000"/>
              </a:solidFill>
              <a:latin typeface="Times New Roman"/>
              <a:ea typeface="Times New Roman"/>
              <a:cs typeface="B Mitr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574" y="1052736"/>
            <a:ext cx="7560840" cy="409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2158" y="335483"/>
            <a:ext cx="41726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B Mitra"/>
              </a:rPr>
              <a:t>Market Structure 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B Mitra"/>
              </a:rPr>
              <a:t>for Commercial Vehicles (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B Mitra"/>
              </a:rPr>
              <a:t>2015)</a:t>
            </a:r>
            <a:endParaRPr lang="fa-IR" sz="2400" b="1" dirty="0" smtClean="0">
              <a:solidFill>
                <a:srgbClr val="C00000"/>
              </a:solidFill>
              <a:latin typeface="Times New Roman"/>
              <a:ea typeface="Times New Roman"/>
              <a:cs typeface="B Mit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6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91659"/>
            <a:ext cx="8136904" cy="486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9552" y="5435785"/>
            <a:ext cx="4201738" cy="37383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Source</a:t>
            </a:r>
            <a:r>
              <a:rPr lang="en-US" sz="1600" dirty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: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http://www.iapma.ir/</a:t>
            </a:r>
            <a:endParaRPr lang="fa-IR" sz="1600" dirty="0">
              <a:solidFill>
                <a:srgbClr val="000000"/>
              </a:solidFill>
              <a:latin typeface="Times New Roman"/>
              <a:ea typeface="Times New Roman"/>
              <a:cs typeface="B Mitra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903257" y="240726"/>
            <a:ext cx="7560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/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B Mitra"/>
              </a:rPr>
              <a:t>International Cooperation in auto parts</a:t>
            </a:r>
            <a:endParaRPr lang="fa-IR" sz="2000" b="1" dirty="0" smtClean="0">
              <a:solidFill>
                <a:srgbClr val="C00000"/>
              </a:solidFill>
              <a:latin typeface="Times New Roman"/>
              <a:ea typeface="Times New Roman"/>
              <a:cs typeface="B Mitr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4974" y="5784283"/>
            <a:ext cx="8064896" cy="69166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0"/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B Mitra"/>
              </a:rPr>
              <a:t>Increasing share of joint venture and technology transfers has resulted in the improvement of local content</a:t>
            </a:r>
            <a:endParaRPr lang="fa-IR" sz="1900" b="1" dirty="0" smtClean="0">
              <a:solidFill>
                <a:schemeClr val="accent3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332656"/>
            <a:ext cx="39964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0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B Mitra"/>
              </a:rPr>
              <a:t> International Cooperation in automotive (2015)</a:t>
            </a:r>
            <a:endParaRPr lang="fa-IR" sz="20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B Mitra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95536" y="5085184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>
              <a:buFont typeface="Wingdings" pitchFamily="2" charset="2"/>
              <a:buChar char="q"/>
            </a:pPr>
            <a:r>
              <a:rPr lang="en-US" sz="2000" b="1" dirty="0" smtClean="0">
                <a:latin typeface="Times New Roman"/>
                <a:ea typeface="Times New Roman"/>
                <a:cs typeface="B Mitra"/>
              </a:rPr>
              <a:t>China </a:t>
            </a:r>
            <a:r>
              <a:rPr lang="en-US" sz="2000" dirty="0" smtClean="0">
                <a:latin typeface="Times New Roman"/>
                <a:ea typeface="Times New Roman"/>
                <a:cs typeface="B Mitra"/>
              </a:rPr>
              <a:t>ranks 1</a:t>
            </a:r>
            <a:r>
              <a:rPr lang="en-US" sz="2000" baseline="30000" dirty="0" smtClean="0">
                <a:latin typeface="Times New Roman"/>
                <a:ea typeface="Times New Roman"/>
                <a:cs typeface="B Mitra"/>
              </a:rPr>
              <a:t>st</a:t>
            </a:r>
            <a:r>
              <a:rPr lang="en-US" sz="2000" dirty="0" smtClean="0">
                <a:latin typeface="Times New Roman"/>
                <a:ea typeface="Times New Roman"/>
                <a:cs typeface="B Mitra"/>
              </a:rPr>
              <a:t> as Iran’s most important partner. It</a:t>
            </a:r>
            <a:r>
              <a:rPr lang="en-US" sz="2000" b="1" dirty="0" smtClean="0">
                <a:latin typeface="Times New Roman"/>
                <a:ea typeface="Times New Roman"/>
                <a:cs typeface="B Mitra"/>
              </a:rPr>
              <a:t> </a:t>
            </a:r>
            <a:r>
              <a:rPr lang="en-US" sz="2000" dirty="0" smtClean="0">
                <a:latin typeface="Times New Roman"/>
                <a:ea typeface="Times New Roman"/>
                <a:cs typeface="B Mitra"/>
              </a:rPr>
              <a:t>contributes to 36 percent license contracts in Iran with a local content ranging between 14-26 percent.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>
                <a:latin typeface="Times New Roman"/>
                <a:ea typeface="Times New Roman"/>
                <a:cs typeface="B Mitra"/>
              </a:rPr>
              <a:t> </a:t>
            </a:r>
            <a:r>
              <a:rPr lang="en-US" sz="2000" b="1" dirty="0" smtClean="0">
                <a:latin typeface="Times New Roman"/>
                <a:ea typeface="Times New Roman"/>
                <a:cs typeface="B Mitra"/>
              </a:rPr>
              <a:t>Korea </a:t>
            </a:r>
            <a:r>
              <a:rPr lang="en-US" sz="2000" dirty="0" smtClean="0">
                <a:latin typeface="Times New Roman"/>
                <a:ea typeface="Times New Roman"/>
                <a:cs typeface="B Mitra"/>
              </a:rPr>
              <a:t>has the owns second largest share in Iran's international license contracts (26 percent) with the local content ranging between 14-87%.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9552" y="4811404"/>
            <a:ext cx="576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Ministry of industry, mine and trade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751434" y="2251767"/>
            <a:ext cx="20882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0"/>
            <a:r>
              <a:rPr lang="en-US" b="1" dirty="0" smtClean="0">
                <a:latin typeface="Times New Roman"/>
                <a:ea typeface="Times New Roman"/>
                <a:cs typeface="B Mitra"/>
              </a:rPr>
              <a:t>Combination of License contracts: </a:t>
            </a:r>
          </a:p>
          <a:p>
            <a:pPr lvl="0" algn="ctr" rtl="0"/>
            <a:r>
              <a:rPr lang="en-US" b="1" dirty="0" smtClean="0">
                <a:latin typeface="Times New Roman"/>
                <a:ea typeface="Times New Roman"/>
                <a:cs typeface="B Mitra"/>
              </a:rPr>
              <a:t>Passenger cars</a:t>
            </a:r>
            <a:endParaRPr lang="fa-IR" b="1" dirty="0" smtClean="0">
              <a:latin typeface="Times New Roman"/>
              <a:ea typeface="Times New Roman"/>
              <a:cs typeface="B Mitr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040541"/>
            <a:ext cx="6271260" cy="377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44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086600" cy="379412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Iran’s International Cooperation in Auto Industry</a:t>
            </a:r>
            <a:endParaRPr lang="fa-IR" sz="22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955717"/>
              </p:ext>
            </p:extLst>
          </p:nvPr>
        </p:nvGraphicFramePr>
        <p:xfrm>
          <a:off x="107504" y="980529"/>
          <a:ext cx="8784976" cy="565417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18512"/>
                <a:gridCol w="1125196"/>
                <a:gridCol w="1535542"/>
                <a:gridCol w="1705726"/>
              </a:tblGrid>
              <a:tr h="484144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Products</a:t>
                      </a:r>
                      <a:endParaRPr lang="fa-IR" sz="14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</a:t>
                      </a:r>
                    </a:p>
                    <a:p>
                      <a:pPr algn="ctr" rtl="0"/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contracting</a:t>
                      </a:r>
                      <a:endParaRPr lang="fa-IR" sz="14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Type of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cooperation</a:t>
                      </a:r>
                      <a:endParaRPr lang="fa-IR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Foreign  </a:t>
                      </a:r>
                    </a:p>
                    <a:p>
                      <a:pPr algn="ctr" rtl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Partner</a:t>
                      </a:r>
                      <a:endParaRPr lang="fa-IR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</a:tr>
              <a:tr h="726201">
                <a:tc>
                  <a:txBody>
                    <a:bodyPr/>
                    <a:lstStyle/>
                    <a:p>
                      <a:pPr algn="justLow" rtl="0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various types of auto parts including 405, 206 and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Samand</a:t>
                      </a:r>
                      <a:endParaRPr lang="fa-IR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lang="fa-IR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product sharing contract, 51%</a:t>
                      </a:r>
                      <a:endParaRPr lang="fa-IR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France</a:t>
                      </a:r>
                    </a:p>
                    <a:p>
                      <a:pPr algn="ctr" rtl="0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Valeo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fa-IR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01">
                <a:tc>
                  <a:txBody>
                    <a:bodyPr/>
                    <a:lstStyle/>
                    <a:p>
                      <a:pPr algn="justLow" rtl="0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Production of Mercedes-Benz trucks with Iran </a:t>
                      </a:r>
                      <a:r>
                        <a:rPr lang="en-US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Khodro</a:t>
                      </a: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Diesel and </a:t>
                      </a:r>
                      <a:r>
                        <a:rPr lang="en-US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Mammut</a:t>
                      </a: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Group</a:t>
                      </a:r>
                      <a:endParaRPr lang="fa-IR" sz="15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fa-IR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Joint Venture</a:t>
                      </a:r>
                      <a:endParaRPr lang="fa-IR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Germany</a:t>
                      </a:r>
                    </a:p>
                    <a:p>
                      <a:pPr algn="ctr" rtl="0"/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(Daimler)</a:t>
                      </a:r>
                      <a:endParaRPr lang="fa-IR" sz="15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362">
                <a:tc>
                  <a:txBody>
                    <a:bodyPr/>
                    <a:lstStyle/>
                    <a:p>
                      <a:pPr algn="justLow" rtl="0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production of 208, 301 and</a:t>
                      </a:r>
                    </a:p>
                    <a:p>
                      <a:pPr algn="justLow" rtl="0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2008 models, with an annual</a:t>
                      </a:r>
                    </a:p>
                    <a:p>
                      <a:pPr algn="justLow" rtl="0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production capacity of</a:t>
                      </a:r>
                    </a:p>
                    <a:p>
                      <a:pPr algn="justLow" rtl="0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100,000 units with IKCO</a:t>
                      </a:r>
                    </a:p>
                    <a:p>
                      <a:pPr algn="justLow" rtl="0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production will be export</a:t>
                      </a:r>
                      <a:endParaRPr lang="fa-IR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fa-IR" sz="15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Joint Venture</a:t>
                      </a:r>
                    </a:p>
                  </a:txBody>
                  <a:tcPr marL="91435" marR="91435" marT="45735" marB="45735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France </a:t>
                      </a:r>
                    </a:p>
                    <a:p>
                      <a:pPr algn="ctr" rtl="0"/>
                      <a:r>
                        <a:rPr lang="en-US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(Peugeot)</a:t>
                      </a:r>
                      <a:endParaRPr lang="fa-IR" sz="15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556">
                <a:tc>
                  <a:txBody>
                    <a:bodyPr/>
                    <a:lstStyle/>
                    <a:p>
                      <a:pPr algn="justLow" rtl="0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development of a modular automotive platform, able to underpin at least four different vehicles including a medium segment passenger car</a:t>
                      </a:r>
                      <a:endParaRPr lang="fa-IR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</a:t>
                      </a:r>
                      <a:endParaRPr lang="fa-IR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Joint Venture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Italy</a:t>
                      </a:r>
                    </a:p>
                    <a:p>
                      <a:pPr algn="ctr" rtl="0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Pininfarina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fa-IR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556">
                <a:tc>
                  <a:txBody>
                    <a:bodyPr/>
                    <a:lstStyle/>
                    <a:p>
                      <a:pPr algn="justLow" rtl="0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 design and manufacture a turbo straight-three engine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to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reduce the technological gap between Iran’s automotive industry and its counterparts.</a:t>
                      </a:r>
                      <a:endParaRPr lang="fa-IR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</a:t>
                      </a:r>
                      <a:endParaRPr lang="fa-IR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Joint Venture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Germany</a:t>
                      </a:r>
                    </a:p>
                    <a:p>
                      <a:pPr algn="ctr" rtl="0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Mahle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fa-IR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35" marB="45735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245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040560"/>
          </a:xfrm>
        </p:spPr>
        <p:txBody>
          <a:bodyPr>
            <a:noAutofit/>
          </a:bodyPr>
          <a:lstStyle/>
          <a:p>
            <a:pPr algn="just" rtl="0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ventures and partnerships are the most popular go-to-market strategies used by major players in Iran’s auto industry.</a:t>
            </a:r>
          </a:p>
          <a:p>
            <a:pPr marL="68580" indent="0" algn="just" rtl="0">
              <a:buNone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rtl="0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Looking for win – win cooperation framework, while the limitations ( such as banning the importation of foreign cars as well as KOMEHO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tire)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foreign trade shows the new approach of the government. </a:t>
            </a:r>
          </a:p>
        </p:txBody>
      </p:sp>
    </p:spTree>
    <p:extLst>
      <p:ext uri="{BB962C8B-B14F-4D97-AF65-F5344CB8AC3E}">
        <p14:creationId xmlns:p14="http://schemas.microsoft.com/office/powerpoint/2010/main" xmlns="" val="21654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848872" cy="4698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IRAN Investment Policies and requirements for foreign auto makers </a:t>
            </a:r>
            <a:endParaRPr lang="fa-IR" sz="48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95661385"/>
              </p:ext>
            </p:extLst>
          </p:nvPr>
        </p:nvGraphicFramePr>
        <p:xfrm>
          <a:off x="539552" y="1484784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910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1700808"/>
            <a:ext cx="8820471" cy="1296144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B Lotus"/>
              </a:rPr>
              <a:t>3. Opportunities and Challenges:</a:t>
            </a:r>
          </a:p>
          <a:p>
            <a:pPr rtl="0"/>
            <a:r>
              <a:rPr lang="en-US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B Lotus"/>
              </a:rPr>
              <a:t>of IRAN auto industry</a:t>
            </a:r>
          </a:p>
        </p:txBody>
      </p:sp>
    </p:spTree>
    <p:extLst>
      <p:ext uri="{BB962C8B-B14F-4D97-AF65-F5344CB8AC3E}">
        <p14:creationId xmlns:p14="http://schemas.microsoft.com/office/powerpoint/2010/main" xmlns="" val="3997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974" y="908720"/>
            <a:ext cx="8268489" cy="551615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The strategic goals set for automotive industry in horizon 2025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To produce at least 3 million units, 2 million for domestic market and 1 million for export;</a:t>
            </a:r>
          </a:p>
          <a:p>
            <a:pPr marL="574675" indent="-3429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To produce at least 50% of light vehicles with local brands;</a:t>
            </a:r>
          </a:p>
          <a:p>
            <a:pPr marL="574675" indent="-3429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To have at least $25 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bn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 worth of parts and components for domestic cars supplied by local producers;</a:t>
            </a:r>
          </a:p>
          <a:p>
            <a:pPr marL="574675" indent="-3429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To have at least $6 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bn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 worth of auto parts and components (production lines and parts) exported by local producers</a:t>
            </a:r>
          </a:p>
          <a:p>
            <a:pPr marL="574675" indent="-3429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To produce at least 120000 commercial vehicles, 90000 for domestic market and 30000 for export</a:t>
            </a:r>
          </a:p>
          <a:p>
            <a:pPr algn="l" rtl="0">
              <a:lnSpc>
                <a:spcPct val="150000"/>
              </a:lnSpc>
            </a:pPr>
            <a:endParaRPr lang="en-US" sz="2200" dirty="0" smtClean="0">
              <a:solidFill>
                <a:srgbClr val="000000"/>
              </a:solidFill>
              <a:latin typeface="Times New Roman"/>
              <a:ea typeface="Times New Roman"/>
              <a:cs typeface="B Mitra"/>
            </a:endParaRPr>
          </a:p>
          <a:p>
            <a:pPr algn="l" rtl="0">
              <a:lnSpc>
                <a:spcPct val="150000"/>
              </a:lnSpc>
            </a:pPr>
            <a:endParaRPr lang="en-US" sz="2200" b="1" dirty="0" smtClean="0">
              <a:solidFill>
                <a:srgbClr val="000000"/>
              </a:solidFill>
              <a:latin typeface="Times New Roman"/>
              <a:ea typeface="Times New Roman"/>
              <a:cs typeface="B Mitra"/>
            </a:endParaRPr>
          </a:p>
          <a:p>
            <a:pPr marL="231775" algn="l" rtl="0">
              <a:lnSpc>
                <a:spcPct val="150000"/>
              </a:lnSpc>
              <a:buFont typeface="Wingdings" pitchFamily="2" charset="2"/>
              <a:buChar char="Ø"/>
            </a:pPr>
            <a:endParaRPr lang="en-US" sz="2200" dirty="0" smtClean="0">
              <a:solidFill>
                <a:srgbClr val="000000"/>
              </a:solidFill>
              <a:latin typeface="Times New Roman"/>
              <a:ea typeface="Times New Roman"/>
              <a:cs typeface="B Mitr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2945" y="442002"/>
            <a:ext cx="4176464" cy="450291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800" b="1" dirty="0" smtClean="0">
                <a:solidFill>
                  <a:srgbClr val="3E3D2D">
                    <a:lumMod val="50000"/>
                  </a:srgbClr>
                </a:solidFill>
                <a:latin typeface="Times New Roman"/>
                <a:ea typeface="Times New Roman"/>
                <a:cs typeface="B Mitra"/>
              </a:rPr>
              <a:t>3. Opportunities</a:t>
            </a:r>
            <a:endParaRPr lang="fa-IR" sz="2800" b="1" dirty="0">
              <a:solidFill>
                <a:srgbClr val="3E3D2D">
                  <a:lumMod val="50000"/>
                </a:srgbClr>
              </a:solidFill>
              <a:latin typeface="Times New Roman"/>
              <a:ea typeface="Times New Roman"/>
              <a:cs typeface="B Mitr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6317940"/>
            <a:ext cx="8424936" cy="10801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0"/>
            <a:endParaRPr lang="en-US" sz="2200" b="1" dirty="0" smtClean="0">
              <a:solidFill>
                <a:srgbClr val="000000"/>
              </a:solidFill>
              <a:latin typeface="Times New Roman"/>
              <a:ea typeface="Times New Roman"/>
              <a:cs typeface="B Mit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9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052736"/>
            <a:ext cx="7920880" cy="5256584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Market Potentials and Proximity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algn="justLow" rt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Vast domestic market with a population of 78.1 Million growing steadily as well as quick access to neighboring markets with approximately 300 million inhabitants.</a:t>
            </a:r>
          </a:p>
          <a:p>
            <a:pPr algn="justLow" rtl="0"/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endParaRPr lang="en-US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endParaRPr lang="fa-IR" sz="2000" dirty="0">
              <a:solidFill>
                <a:srgbClr val="000000"/>
              </a:solidFill>
              <a:latin typeface="Times New Roman"/>
              <a:ea typeface="Times New Roman"/>
              <a:cs typeface="B Mitr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21728"/>
            <a:ext cx="4860032" cy="450291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800" b="1" dirty="0" smtClean="0">
                <a:solidFill>
                  <a:srgbClr val="3E3D2D">
                    <a:lumMod val="50000"/>
                  </a:srgbClr>
                </a:solidFill>
                <a:latin typeface="Times New Roman"/>
                <a:ea typeface="Times New Roman"/>
                <a:cs typeface="B Mitra"/>
              </a:rPr>
              <a:t>3. Opportunities (</a:t>
            </a:r>
            <a:r>
              <a:rPr lang="en-US" sz="2800" b="1" dirty="0" err="1" smtClean="0">
                <a:solidFill>
                  <a:srgbClr val="3E3D2D">
                    <a:lumMod val="50000"/>
                  </a:srgbClr>
                </a:solidFill>
                <a:latin typeface="Times New Roman"/>
                <a:ea typeface="Times New Roman"/>
                <a:cs typeface="B Mitra"/>
              </a:rPr>
              <a:t>cont</a:t>
            </a:r>
            <a:r>
              <a:rPr lang="en-US" sz="2800" b="1" dirty="0" smtClean="0">
                <a:solidFill>
                  <a:srgbClr val="3E3D2D">
                    <a:lumMod val="50000"/>
                  </a:srgbClr>
                </a:solidFill>
                <a:latin typeface="Times New Roman"/>
                <a:ea typeface="Times New Roman"/>
                <a:cs typeface="B Mitra"/>
              </a:rPr>
              <a:t>)</a:t>
            </a:r>
            <a:endParaRPr lang="fa-IR" sz="2800" b="1" dirty="0">
              <a:solidFill>
                <a:srgbClr val="3E3D2D">
                  <a:lumMod val="50000"/>
                </a:srgbClr>
              </a:solidFill>
              <a:latin typeface="Times New Roman"/>
              <a:ea typeface="Times New Roman"/>
              <a:cs typeface="B Mit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427858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effects, pent up demand, and consumer preferences for foreign brands will drive growth in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automotive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market.</a:t>
            </a:r>
          </a:p>
          <a:p>
            <a:pPr marL="342900" indent="-342900" algn="l" rtl="0">
              <a:buFont typeface="Wingdings" panose="05000000000000000000" pitchFamily="2" charset="2"/>
              <a:buChar char="q"/>
            </a:pPr>
            <a:endParaRPr lang="fa-I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7848" y="270892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brands continue to show interest in local sales and/or production, with Daimler, VW, Skoda,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Fiat and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Peugeot among the brands reportedly in talks to enter the market.</a:t>
            </a:r>
            <a:endParaRPr lang="fa-I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5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5576" y="836712"/>
            <a:ext cx="7776864" cy="4968813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0"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Using old platform and being ready to use new platforms in order to manufacture modern autos according to costumer taste  </a:t>
            </a:r>
          </a:p>
          <a:p>
            <a:pPr algn="justLow" rtl="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 Availability of required conditions for entrance of Non Chinese companies in post-sanction period to supply original parts. Under sanctions autos imported as CKD or domestic cars produced by using Chinese parts.</a:t>
            </a:r>
          </a:p>
          <a:p>
            <a:pPr algn="justLow" rtl="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Higher custom duties on CBU and thus increase in final cost that leads to increase in tendency for CKD import and CKD parts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24544" y="386419"/>
            <a:ext cx="6014640" cy="450291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800" b="1" dirty="0" smtClean="0">
                <a:solidFill>
                  <a:srgbClr val="3E3D2D">
                    <a:lumMod val="50000"/>
                  </a:srgbClr>
                </a:solidFill>
                <a:latin typeface="Times New Roman"/>
                <a:ea typeface="Times New Roman"/>
                <a:cs typeface="B Mitra"/>
              </a:rPr>
              <a:t>3. Opportunities (</a:t>
            </a:r>
            <a:r>
              <a:rPr lang="en-US" sz="2800" b="1" dirty="0" err="1" smtClean="0">
                <a:solidFill>
                  <a:srgbClr val="3E3D2D">
                    <a:lumMod val="50000"/>
                  </a:srgbClr>
                </a:solidFill>
                <a:latin typeface="Times New Roman"/>
                <a:ea typeface="Times New Roman"/>
                <a:cs typeface="B Mitra"/>
              </a:rPr>
              <a:t>cont</a:t>
            </a:r>
            <a:r>
              <a:rPr lang="en-US" sz="2800" b="1" dirty="0" smtClean="0">
                <a:solidFill>
                  <a:srgbClr val="3E3D2D">
                    <a:lumMod val="50000"/>
                  </a:srgbClr>
                </a:solidFill>
                <a:latin typeface="Times New Roman"/>
                <a:ea typeface="Times New Roman"/>
                <a:cs typeface="B Mitra"/>
              </a:rPr>
              <a:t>)</a:t>
            </a:r>
            <a:endParaRPr lang="fa-IR" sz="2800" b="1" dirty="0">
              <a:solidFill>
                <a:srgbClr val="3E3D2D">
                  <a:lumMod val="50000"/>
                </a:srgbClr>
              </a:solidFill>
              <a:latin typeface="Times New Roman"/>
              <a:ea typeface="Times New Roman"/>
              <a:cs typeface="B Mit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6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2393504"/>
            <a:ext cx="7704856" cy="161156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B Lotus"/>
              </a:rPr>
              <a:t>1. Economic Position</a:t>
            </a:r>
          </a:p>
        </p:txBody>
      </p:sp>
    </p:spTree>
    <p:extLst>
      <p:ext uri="{BB962C8B-B14F-4D97-AF65-F5344CB8AC3E}">
        <p14:creationId xmlns:p14="http://schemas.microsoft.com/office/powerpoint/2010/main" xmlns="" val="32601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373071"/>
            <a:ext cx="4032448" cy="450291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800" b="1" dirty="0" smtClean="0">
                <a:solidFill>
                  <a:srgbClr val="94C600">
                    <a:lumMod val="50000"/>
                  </a:srgbClr>
                </a:solidFill>
                <a:latin typeface="Times New Roman"/>
                <a:ea typeface="Times New Roman"/>
                <a:cs typeface="B Mitra"/>
              </a:rPr>
              <a:t>3. Challenges</a:t>
            </a:r>
            <a:endParaRPr lang="fa-IR" sz="2800" b="1" dirty="0">
              <a:solidFill>
                <a:srgbClr val="94C600">
                  <a:lumMod val="50000"/>
                </a:srgbClr>
              </a:solidFill>
              <a:latin typeface="Times New Roman"/>
              <a:ea typeface="Times New Roman"/>
              <a:cs typeface="B Mitr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836712"/>
            <a:ext cx="8064896" cy="4680520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0">
              <a:buFont typeface="Wingdings" pitchFamily="2" charset="2"/>
              <a:buChar char="q"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  </a:t>
            </a:r>
            <a:r>
              <a:rPr lang="en-US" sz="320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large number of auto part manufacturer without economic scale and access to tier1.  </a:t>
            </a:r>
          </a:p>
          <a:p>
            <a:pPr algn="justLow" rtl="0">
              <a:buFont typeface="Wingdings" pitchFamily="2" charset="2"/>
              <a:buChar char="q"/>
            </a:pPr>
            <a:r>
              <a:rPr lang="en-US" sz="320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Concentrated market structure for automotive market</a:t>
            </a:r>
          </a:p>
          <a:p>
            <a:pPr algn="justLow" rtl="0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 Complicated Private – Public Structures in many companies (for example 80 percent of Iran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khodro’s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 stocks belongs to 14 companies with private – public stockholders).</a:t>
            </a:r>
          </a:p>
          <a:p>
            <a:pPr algn="justLow" rtl="0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 Price regulation made by competition council</a:t>
            </a:r>
          </a:p>
        </p:txBody>
      </p:sp>
    </p:spTree>
    <p:extLst>
      <p:ext uri="{BB962C8B-B14F-4D97-AF65-F5344CB8AC3E}">
        <p14:creationId xmlns:p14="http://schemas.microsoft.com/office/powerpoint/2010/main" xmlns="" val="15687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1700808"/>
            <a:ext cx="8820471" cy="1296144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B Lotus"/>
              </a:rPr>
              <a:t>4. Iran and Korea bilateral trade and economic relations </a:t>
            </a:r>
          </a:p>
          <a:p>
            <a:pPr rtl="0"/>
            <a:r>
              <a:rPr lang="en-US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B Lotus"/>
              </a:rPr>
              <a:t>in auto industry</a:t>
            </a:r>
          </a:p>
        </p:txBody>
      </p:sp>
    </p:spTree>
    <p:extLst>
      <p:ext uri="{BB962C8B-B14F-4D97-AF65-F5344CB8AC3E}">
        <p14:creationId xmlns:p14="http://schemas.microsoft.com/office/powerpoint/2010/main" xmlns="" val="6847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332656"/>
            <a:ext cx="39964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0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B Mitra"/>
              </a:rPr>
              <a:t>Korean Brands Auto Sales in Iran Market 2015-2016</a:t>
            </a:r>
            <a:endParaRPr lang="fa-IR" sz="20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B Mitra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10272" y="5746903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>
              <a:buFont typeface="Wingdings" pitchFamily="2" charset="2"/>
              <a:buChar char="q"/>
            </a:pPr>
            <a:r>
              <a:rPr lang="en-US" sz="2000" b="1" dirty="0" smtClean="0">
                <a:latin typeface="Times New Roman"/>
                <a:ea typeface="Times New Roman"/>
                <a:cs typeface="B Mitra"/>
              </a:rPr>
              <a:t>Korean Brands market sales increased 35% in 2016 near to 320 thousands automobile </a:t>
            </a:r>
            <a:endParaRPr lang="en-US" sz="2000" dirty="0" smtClean="0">
              <a:latin typeface="Times New Roman"/>
              <a:ea typeface="Times New Roman"/>
              <a:cs typeface="B Mitr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9552" y="5439126"/>
            <a:ext cx="576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Ministry of industry, mine and trade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25414"/>
            <a:ext cx="7992888" cy="441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68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344934" cy="313104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2016, around 46 % of imported cars was belong to Korean brands</a:t>
            </a:r>
            <a:endParaRPr lang="fa-IR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0383182"/>
              </p:ext>
            </p:extLst>
          </p:nvPr>
        </p:nvGraphicFramePr>
        <p:xfrm>
          <a:off x="611560" y="1052736"/>
          <a:ext cx="8001172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5037"/>
                <a:gridCol w="3183342"/>
                <a:gridCol w="253279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Market share(%)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Auto importation(unit)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Company name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28.4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17398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Hyundai</a:t>
                      </a:r>
                      <a:endParaRPr lang="fa-I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18.16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11096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Kia</a:t>
                      </a:r>
                      <a:endParaRPr lang="fa-I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46.2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28494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total</a:t>
                      </a:r>
                      <a:endParaRPr lang="fa-IR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09939051"/>
              </p:ext>
            </p:extLst>
          </p:nvPr>
        </p:nvGraphicFramePr>
        <p:xfrm>
          <a:off x="539552" y="3212976"/>
          <a:ext cx="8001172" cy="1752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35621"/>
                <a:gridCol w="2417937"/>
                <a:gridCol w="1923807"/>
                <a:gridCol w="192380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Production</a:t>
                      </a:r>
                    </a:p>
                    <a:p>
                      <a:pPr algn="ctr" rtl="1"/>
                      <a:r>
                        <a:rPr lang="en-US" dirty="0" smtClean="0"/>
                        <a:t>(unit)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Local partner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Auto Brand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Company</a:t>
                      </a:r>
                      <a:r>
                        <a:rPr lang="en-US" baseline="0" dirty="0" smtClean="0"/>
                        <a:t> name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198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Kerman </a:t>
                      </a:r>
                      <a:r>
                        <a:rPr lang="en-US" b="1" dirty="0" err="1" smtClean="0"/>
                        <a:t>khodro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i10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Hyundai</a:t>
                      </a:r>
                      <a:endParaRPr lang="fa-I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835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Kerman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khodro</a:t>
                      </a:r>
                      <a:endParaRPr kumimoji="0" lang="fa-I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i20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Hyundai</a:t>
                      </a:r>
                      <a:endParaRPr kumimoji="0" lang="fa-I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13197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err="1" smtClean="0"/>
                        <a:t>Saipa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err="1" smtClean="0"/>
                        <a:t>Cerato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err="1" smtClean="0"/>
                        <a:t>kia</a:t>
                      </a:r>
                      <a:endParaRPr lang="fa-I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39552" y="5317722"/>
            <a:ext cx="8136904" cy="475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Korean brands production inside Iran are less than 1% of total auto production</a:t>
            </a:r>
            <a:endParaRPr lang="fa-IR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0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04856" cy="68588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cooperation of Korean and Iranian companies in auto and auto part section</a:t>
            </a:r>
            <a:endParaRPr lang="fa-IR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5468695"/>
              </p:ext>
            </p:extLst>
          </p:nvPr>
        </p:nvGraphicFramePr>
        <p:xfrm>
          <a:off x="539552" y="1700808"/>
          <a:ext cx="8064699" cy="46809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88233"/>
                <a:gridCol w="2688233"/>
                <a:gridCol w="2688233"/>
              </a:tblGrid>
              <a:tr h="541541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Field</a:t>
                      </a:r>
                      <a:r>
                        <a:rPr lang="en-US" baseline="0" dirty="0" smtClean="0"/>
                        <a:t> of cooperation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Iranian company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Korean company</a:t>
                      </a:r>
                      <a:endParaRPr lang="fa-IR" dirty="0"/>
                    </a:p>
                  </a:txBody>
                  <a:tcPr/>
                </a:tc>
              </a:tr>
              <a:tr h="934715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Gear Box</a:t>
                      </a:r>
                      <a:r>
                        <a:rPr lang="en-US" b="1" baseline="0" dirty="0" smtClean="0"/>
                        <a:t> instalment</a:t>
                      </a:r>
                      <a:r>
                        <a:rPr lang="en-US" b="1" dirty="0" smtClean="0"/>
                        <a:t> 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Iran </a:t>
                      </a:r>
                      <a:r>
                        <a:rPr lang="en-US" b="1" dirty="0" err="1" smtClean="0"/>
                        <a:t>Khodro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Hyundai Power Tech</a:t>
                      </a:r>
                    </a:p>
                    <a:p>
                      <a:pPr algn="l" rtl="1"/>
                      <a:r>
                        <a:rPr lang="en-US" b="1" dirty="0" smtClean="0"/>
                        <a:t>&amp; LGE Co.</a:t>
                      </a:r>
                      <a:endParaRPr lang="fa-IR" b="1" dirty="0"/>
                    </a:p>
                  </a:txBody>
                  <a:tcPr/>
                </a:tc>
              </a:tr>
              <a:tr h="934715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fuel consumption</a:t>
                      </a:r>
                      <a:r>
                        <a:rPr lang="en-US" b="1" baseline="0" dirty="0" smtClean="0"/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Optimizing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Iran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Khodro</a:t>
                      </a:r>
                      <a:endParaRPr kumimoji="0" lang="fa-I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err="1" smtClean="0"/>
                        <a:t>Tenergy</a:t>
                      </a:r>
                      <a:endParaRPr lang="fa-IR" b="1" dirty="0"/>
                    </a:p>
                  </a:txBody>
                  <a:tcPr/>
                </a:tc>
              </a:tr>
              <a:tr h="934715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Joint production of CV</a:t>
                      </a:r>
                    </a:p>
                    <a:p>
                      <a:pPr algn="ctr" rtl="1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Under negotiation </a:t>
                      </a:r>
                      <a:endParaRPr lang="fa-I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Ministry of industry,</a:t>
                      </a:r>
                      <a:r>
                        <a:rPr lang="en-US" b="1" baseline="0" dirty="0" smtClean="0"/>
                        <a:t> mine and trade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Hyundai</a:t>
                      </a:r>
                      <a:endParaRPr lang="fa-IR" b="1" dirty="0"/>
                    </a:p>
                  </a:txBody>
                  <a:tcPr/>
                </a:tc>
              </a:tr>
              <a:tr h="1335306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Electrical</a:t>
                      </a:r>
                      <a:r>
                        <a:rPr lang="en-US" b="1" baseline="0" dirty="0" smtClean="0"/>
                        <a:t> cars and related equipment's such as battery 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IDRO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LGI</a:t>
                      </a:r>
                      <a:endParaRPr lang="fa-I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951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6985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Priorities of cooperation with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 makers </a:t>
            </a:r>
            <a:endParaRPr lang="fa-IR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7591357"/>
              </p:ext>
            </p:extLst>
          </p:nvPr>
        </p:nvGraphicFramePr>
        <p:xfrm>
          <a:off x="251520" y="1332057"/>
          <a:ext cx="8496944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945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3"/>
          <p:cNvSpPr>
            <a:spLocks noGrp="1"/>
          </p:cNvSpPr>
          <p:nvPr>
            <p:ph type="title"/>
          </p:nvPr>
        </p:nvSpPr>
        <p:spPr>
          <a:xfrm>
            <a:off x="179512" y="910899"/>
            <a:ext cx="3024336" cy="1224536"/>
          </a:xfrm>
        </p:spPr>
        <p:txBody>
          <a:bodyPr/>
          <a:lstStyle/>
          <a:p>
            <a:pPr algn="ctr"/>
            <a:r>
              <a:rPr lang="en-US" altLang="fa-IR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Many Thanks</a:t>
            </a:r>
            <a:endParaRPr lang="fa-IR" altLang="fa-IR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955" name="Text Placeholder 5"/>
          <p:cNvSpPr>
            <a:spLocks noGrp="1"/>
          </p:cNvSpPr>
          <p:nvPr>
            <p:ph type="body" sz="half" idx="2"/>
          </p:nvPr>
        </p:nvSpPr>
        <p:spPr>
          <a:xfrm>
            <a:off x="740418" y="5198274"/>
            <a:ext cx="4983710" cy="465204"/>
          </a:xfrm>
        </p:spPr>
        <p:txBody>
          <a:bodyPr/>
          <a:lstStyle/>
          <a:p>
            <a:r>
              <a:rPr lang="en-US" altLang="fa-IR" sz="3300" b="1" dirty="0">
                <a:solidFill>
                  <a:srgbClr val="663300"/>
                </a:solidFill>
                <a:latin typeface="Aharoni" pitchFamily="2" charset="-79"/>
                <a:cs typeface="Aharoni" pitchFamily="2" charset="-79"/>
              </a:rPr>
              <a:t>mkamali</a:t>
            </a:r>
            <a:r>
              <a:rPr lang="en-US" altLang="fa-IR" sz="4400" b="1" dirty="0">
                <a:solidFill>
                  <a:srgbClr val="663300"/>
                </a:solidFill>
                <a:latin typeface="Aharoni" pitchFamily="2" charset="-79"/>
                <a:cs typeface="Aharoni" pitchFamily="2" charset="-79"/>
              </a:rPr>
              <a:t>1</a:t>
            </a:r>
            <a:r>
              <a:rPr lang="en-US" altLang="fa-IR" sz="3300" b="1" dirty="0">
                <a:solidFill>
                  <a:srgbClr val="663300"/>
                </a:solidFill>
                <a:latin typeface="Aharoni" pitchFamily="2" charset="-79"/>
                <a:cs typeface="Aharoni" pitchFamily="2" charset="-79"/>
              </a:rPr>
              <a:t>@yahoo.com</a:t>
            </a:r>
            <a:endParaRPr lang="fa-IR" altLang="fa-IR" sz="3300" b="1" dirty="0">
              <a:solidFill>
                <a:srgbClr val="663300"/>
              </a:solidFill>
              <a:latin typeface="Aharoni" pitchFamily="2" charset="-79"/>
            </a:endParaRPr>
          </a:p>
        </p:txBody>
      </p:sp>
      <p:pic>
        <p:nvPicPr>
          <p:cNvPr id="125956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0" r="3040"/>
          <a:stretch>
            <a:fillRect/>
          </a:stretch>
        </p:blipFill>
        <p:spPr>
          <a:xfrm rot="420000">
            <a:off x="3485306" y="1199025"/>
            <a:ext cx="4618452" cy="3931720"/>
          </a:xfrm>
          <a:ln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461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95536" y="980728"/>
            <a:ext cx="8280920" cy="279764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0"/>
            <a:endParaRPr lang="en-US" sz="32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15950" indent="-342900" algn="justLow" rtl="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contributes 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11.8 % 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of the total value added in the industrial 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sector; (2011)</a:t>
            </a:r>
          </a:p>
          <a:p>
            <a:pPr marL="615950" indent="-342900" algn="justLow" rtl="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provides job 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for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10 % 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of industrial labor 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force, ranking as the 3</a:t>
            </a:r>
            <a:r>
              <a:rPr lang="en-US" sz="3200" baseline="30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rd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job generating industry;(2013)</a:t>
            </a:r>
          </a:p>
          <a:p>
            <a:pPr marL="615950" indent="-342900" algn="justLow" rtl="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Automotive is the Iran’s second most developed industry,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3%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GDP</a:t>
            </a:r>
          </a:p>
          <a:p>
            <a:pPr marL="615950" indent="-342900" algn="justLow" rtl="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the GDP share is expected to increase to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Low" rtl="0"/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algn="justLow" rtl="0">
              <a:buFont typeface="Wingdings" pitchFamily="2" charset="2"/>
              <a:buChar char="q"/>
            </a:pPr>
            <a:endParaRPr lang="en-US" sz="32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Low" rtl="0"/>
            <a:endParaRPr lang="fa-IR" sz="32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AutoShape 4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-108520" y="327112"/>
            <a:ext cx="6535248" cy="941648"/>
          </a:xfrm>
          <a:prstGeom prst="roundRect">
            <a:avLst>
              <a:gd name="adj" fmla="val 50000"/>
            </a:avLst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justLow" rtl="0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B Lotus"/>
              </a:rPr>
              <a:t>The Automotive Industry</a:t>
            </a:r>
          </a:p>
        </p:txBody>
      </p:sp>
    </p:spTree>
    <p:extLst>
      <p:ext uri="{BB962C8B-B14F-4D97-AF65-F5344CB8AC3E}">
        <p14:creationId xmlns:p14="http://schemas.microsoft.com/office/powerpoint/2010/main" xmlns="" val="22055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6624736" cy="37951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B Lotus"/>
              </a:rPr>
              <a:t>Strong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B Lotus"/>
              </a:rPr>
              <a:t>Backward linkages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B Lotu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1415041"/>
            <a:ext cx="8424936" cy="1869943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0"/>
            <a:r>
              <a:rPr lang="en-US" sz="2800" dirty="0" smtClean="0">
                <a:latin typeface="Times New Roman"/>
                <a:ea typeface="Times New Roman"/>
                <a:cs typeface="B Lotus"/>
              </a:rPr>
              <a:t>Iran’s auto industry has strong backward linkages with the other economic sectors. It is ranked as </a:t>
            </a:r>
            <a:r>
              <a:rPr lang="en-US" sz="2800" dirty="0">
                <a:latin typeface="Times New Roman"/>
                <a:ea typeface="Times New Roman"/>
                <a:cs typeface="B Lotus"/>
              </a:rPr>
              <a:t>the </a:t>
            </a:r>
            <a:r>
              <a:rPr lang="en-US" sz="2800" dirty="0" smtClean="0">
                <a:latin typeface="Times New Roman"/>
                <a:ea typeface="Times New Roman"/>
                <a:cs typeface="B Lotus"/>
              </a:rPr>
              <a:t>2</a:t>
            </a:r>
            <a:r>
              <a:rPr lang="en-US" sz="2800" baseline="30000" dirty="0" smtClean="0">
                <a:latin typeface="Times New Roman"/>
                <a:ea typeface="Times New Roman"/>
                <a:cs typeface="B Lotus"/>
              </a:rPr>
              <a:t>th</a:t>
            </a:r>
            <a:r>
              <a:rPr lang="en-US" sz="2800" dirty="0" smtClean="0">
                <a:latin typeface="Times New Roman"/>
                <a:ea typeface="Times New Roman"/>
                <a:cs typeface="B Lotus"/>
              </a:rPr>
              <a:t> industry in terms of backward linkages (out of 23 manufacturing industries).</a:t>
            </a:r>
          </a:p>
          <a:p>
            <a:pPr marL="615950" indent="-342900" algn="justLow" rtl="0">
              <a:buFont typeface="Wingdings" panose="05000000000000000000" pitchFamily="2" charset="2"/>
              <a:buChar char="q"/>
            </a:pPr>
            <a:endParaRPr lang="en-US" sz="2800" dirty="0" smtClean="0">
              <a:latin typeface="Times New Roman"/>
              <a:ea typeface="Times New Roman"/>
              <a:cs typeface="B Lotus"/>
            </a:endParaRPr>
          </a:p>
          <a:p>
            <a:pPr algn="justLow" rtl="0"/>
            <a:r>
              <a:rPr lang="en-US" sz="2800" dirty="0" smtClean="0">
                <a:latin typeface="Times New Roman"/>
                <a:ea typeface="Times New Roman"/>
                <a:cs typeface="B Lotus"/>
              </a:rPr>
              <a:t> </a:t>
            </a:r>
          </a:p>
          <a:p>
            <a:pPr algn="justLow" rtl="0">
              <a:buFont typeface="Wingdings" pitchFamily="2" charset="2"/>
              <a:buChar char="q"/>
            </a:pPr>
            <a:endParaRPr lang="en-US" sz="2800" dirty="0" smtClean="0">
              <a:latin typeface="Times New Roman"/>
              <a:ea typeface="Times New Roman"/>
              <a:cs typeface="B Lotus"/>
            </a:endParaRPr>
          </a:p>
          <a:p>
            <a:pPr algn="justLow" rtl="0"/>
            <a:endParaRPr lang="fa-IR" sz="2800" dirty="0">
              <a:solidFill>
                <a:srgbClr val="000000"/>
              </a:solidFill>
              <a:latin typeface="Times New Roman"/>
              <a:ea typeface="Times New Roman"/>
              <a:cs typeface="B Mitr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67644" y="4005064"/>
            <a:ext cx="6480720" cy="1170634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B Lotus"/>
              </a:rPr>
              <a:t>The automotive industry can be regarded as one of the key industrial growth movers in Iran</a:t>
            </a:r>
            <a:endParaRPr lang="en-US" sz="2800" b="1" dirty="0">
              <a:solidFill>
                <a:srgbClr val="C00000"/>
              </a:solidFill>
              <a:latin typeface="Times New Roman"/>
              <a:ea typeface="Times New Roman"/>
              <a:cs typeface="B Lotu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0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2353" y="663920"/>
            <a:ext cx="6336704" cy="37383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B Mitra"/>
              </a:rPr>
              <a:t>Production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B Mitra"/>
              </a:rPr>
              <a:t>of Iran’s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B Mitra"/>
              </a:rPr>
              <a:t>Auto Industry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B Mitra"/>
              </a:rPr>
              <a:t>(1000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B Mitra"/>
              </a:rPr>
              <a:t>Units)</a:t>
            </a:r>
            <a:endParaRPr lang="fa-IR" sz="2000" b="1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B Mitr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73344" y="4002904"/>
            <a:ext cx="1080120" cy="1165918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1" dirty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Source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: Ministry of Industry, Mines and trade</a:t>
            </a:r>
            <a:endParaRPr lang="fa-IR" sz="1200" dirty="0">
              <a:solidFill>
                <a:srgbClr val="000000"/>
              </a:solidFill>
              <a:latin typeface="Times New Roman"/>
              <a:ea typeface="Times New Roman"/>
              <a:cs typeface="B Mitr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544" y="5198783"/>
            <a:ext cx="8185920" cy="1209555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0"/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B Mitra"/>
              </a:rPr>
              <a:t>Economic Sanctions had a serious effect on automotive industry, especially at the time when the industry was ready for major expansion. </a:t>
            </a:r>
            <a:r>
              <a:rPr lang="en-US" sz="2000" b="1" dirty="0">
                <a:solidFill>
                  <a:srgbClr val="C00000"/>
                </a:solidFill>
                <a:latin typeface="Times New Roman"/>
                <a:ea typeface="Times New Roman"/>
                <a:cs typeface="B Mitra"/>
              </a:rPr>
              <a:t>Before economic sanctions were imposed, Iran was the largest car producer in the Middle East</a:t>
            </a:r>
          </a:p>
          <a:p>
            <a:pPr algn="just" rtl="0"/>
            <a:endParaRPr lang="fa-IR" sz="1600" b="1" dirty="0" smtClean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051720" y="3630443"/>
            <a:ext cx="4392488" cy="0"/>
          </a:xfrm>
          <a:prstGeom prst="line">
            <a:avLst/>
          </a:prstGeom>
          <a:ln w="19050">
            <a:solidFill>
              <a:srgbClr val="FF9F9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557622"/>
              </p:ext>
            </p:extLst>
          </p:nvPr>
        </p:nvGraphicFramePr>
        <p:xfrm>
          <a:off x="683568" y="1052736"/>
          <a:ext cx="7056784" cy="409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228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91659"/>
            <a:ext cx="8136904" cy="486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9552" y="5435785"/>
            <a:ext cx="4201738" cy="37383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Source</a:t>
            </a:r>
            <a:r>
              <a:rPr lang="en-US" sz="1600" dirty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: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http://www.iapma.ir/</a:t>
            </a:r>
            <a:endParaRPr lang="fa-IR" sz="1600" dirty="0">
              <a:solidFill>
                <a:srgbClr val="000000"/>
              </a:solidFill>
              <a:latin typeface="Times New Roman"/>
              <a:ea typeface="Times New Roman"/>
              <a:cs typeface="B Mitra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903257" y="240726"/>
            <a:ext cx="7560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/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B Mitra"/>
              </a:rPr>
              <a:t>International Cooperation in auto parts</a:t>
            </a:r>
            <a:endParaRPr lang="fa-IR" sz="2000" b="1" dirty="0" smtClean="0">
              <a:solidFill>
                <a:srgbClr val="C00000"/>
              </a:solidFill>
              <a:latin typeface="Times New Roman"/>
              <a:ea typeface="Times New Roman"/>
              <a:cs typeface="B Mitr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4974" y="5784283"/>
            <a:ext cx="8064896" cy="69166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0"/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B Mitra"/>
              </a:rPr>
              <a:t>Increasing share of joint venture and technology transfers has resulted in the improvement of local content</a:t>
            </a:r>
            <a:endParaRPr lang="fa-IR" sz="1900" b="1" dirty="0" smtClean="0">
              <a:solidFill>
                <a:schemeClr val="accent3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20072" y="913728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/>
            <a:r>
              <a:rPr lang="en-US" b="1" dirty="0" smtClean="0">
                <a:solidFill>
                  <a:srgbClr val="FFFF00"/>
                </a:solidFill>
                <a:latin typeface="Times New Roman"/>
                <a:ea typeface="Times New Roman"/>
                <a:cs typeface="B Mitra"/>
              </a:rPr>
              <a:t>Dispersion of auto part clusters</a:t>
            </a:r>
            <a:endParaRPr lang="fa-IR" b="1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5877272"/>
            <a:ext cx="4201738" cy="37383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Source</a:t>
            </a:r>
            <a:r>
              <a:rPr lang="en-US" sz="1600" dirty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: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http://www.iapma.ir/</a:t>
            </a:r>
            <a:endParaRPr lang="fa-IR" sz="1600" dirty="0">
              <a:solidFill>
                <a:srgbClr val="000000"/>
              </a:solidFill>
              <a:latin typeface="Times New Roman"/>
              <a:ea typeface="Times New Roman"/>
              <a:cs typeface="B Mit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421560"/>
            <a:ext cx="3312368" cy="3785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342900" indent="-342900" algn="r" rtl="1"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  <a:defRPr sz="2000" b="1">
                <a:cs typeface="EntezareZohoor B4" panose="00000700000000000000" pitchFamily="2" charset="-78"/>
              </a:defRPr>
            </a:lvl1pPr>
          </a:lstStyle>
          <a:p>
            <a:pPr marL="0" indent="0" algn="l" rtl="0">
              <a:buClrTx/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of auto part manufacturers in supply chain: 1200</a:t>
            </a:r>
          </a:p>
          <a:p>
            <a:pPr marL="0" indent="0" algn="l" rtl="0">
              <a:buClrTx/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ClrTx/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of Clusters: 7</a:t>
            </a:r>
          </a:p>
          <a:p>
            <a:pPr marL="0" indent="0" algn="l" rtl="0">
              <a:buClrTx/>
              <a:buFont typeface="Wingdings" pitchFamily="2" charset="2"/>
              <a:buChar char="q"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ClrTx/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Working Capital: 4.5 billion $</a:t>
            </a:r>
          </a:p>
          <a:p>
            <a:pPr marL="0" indent="0" algn="l" rtl="0">
              <a:buClrTx/>
              <a:buFont typeface="Wingdings" pitchFamily="2" charset="2"/>
              <a:buChar char="q"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ClrTx/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Sales (2015): 7 billion $</a:t>
            </a:r>
          </a:p>
          <a:p>
            <a:pPr marL="0" indent="0" algn="l" rtl="0">
              <a:buClrTx/>
              <a:buFont typeface="Wingdings" pitchFamily="2" charset="2"/>
              <a:buChar char="q"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ClrTx/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Share of industrial value added: 9%</a:t>
            </a:r>
          </a:p>
          <a:p>
            <a:pPr marL="0" indent="0" algn="l" rtl="0">
              <a:buClrTx/>
              <a:buFont typeface="Wingdings" pitchFamily="2" charset="2"/>
              <a:buChar char="q"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ClrTx/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Investment: 3 billion $</a:t>
            </a:r>
            <a:endParaRPr lang="fa-I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052736"/>
            <a:ext cx="5100054" cy="474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58793" y="331570"/>
            <a:ext cx="6264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/>
            <a:r>
              <a:rPr lang="en-US" sz="2000" b="1" dirty="0" smtClean="0">
                <a:solidFill>
                  <a:srgbClr val="7030A0"/>
                </a:solidFill>
                <a:latin typeface="Times New Roman"/>
                <a:ea typeface="Times New Roman"/>
                <a:cs typeface="B Mitra"/>
              </a:rPr>
              <a:t>Auto Part Production in Iran</a:t>
            </a:r>
            <a:endParaRPr lang="fa-IR" sz="2000" b="1" dirty="0" smtClean="0">
              <a:solidFill>
                <a:srgbClr val="7030A0"/>
              </a:solidFill>
              <a:latin typeface="Times New Roman"/>
              <a:ea typeface="Times New Roman"/>
              <a:cs typeface="B Mit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6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8594" y="2276872"/>
            <a:ext cx="7704856" cy="1368152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B Lotus"/>
              </a:rPr>
              <a:t>2. Market Structure</a:t>
            </a:r>
            <a:endParaRPr lang="fa-IR" sz="2800" b="1" dirty="0">
              <a:solidFill>
                <a:srgbClr val="002060"/>
              </a:solidFill>
              <a:latin typeface="Times New Roman"/>
              <a:ea typeface="Times New Roman"/>
              <a:cs typeface="B Mit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5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97013" y="5058382"/>
            <a:ext cx="8051449" cy="859446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B Mitra"/>
              </a:rPr>
              <a:t>Regarding passenger cars, there are 6 auto maker companies, 2 of which account for 92 percent share of the auto market.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1520" y="1556792"/>
            <a:ext cx="2808312" cy="144016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endParaRPr lang="en-US" sz="1800" dirty="0" smtClean="0">
              <a:solidFill>
                <a:srgbClr val="000000"/>
              </a:solidFill>
              <a:latin typeface="Times New Roman"/>
              <a:ea typeface="Times New Roman"/>
              <a:cs typeface="B Mitra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7374" y="332657"/>
            <a:ext cx="43953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/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B Mitra"/>
              </a:rPr>
              <a:t>Market Structure for Passenger Cars (2015)</a:t>
            </a:r>
            <a:endParaRPr lang="fa-IR" sz="2400" b="1" dirty="0" smtClean="0">
              <a:solidFill>
                <a:srgbClr val="C00000"/>
              </a:solidFill>
              <a:latin typeface="Times New Roman"/>
              <a:ea typeface="Times New Roman"/>
              <a:cs typeface="B Mitr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106" y="1145560"/>
            <a:ext cx="6192688" cy="389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67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916</TotalTime>
  <Words>1303</Words>
  <Application>Microsoft Office PowerPoint</Application>
  <PresentationFormat>화면 슬라이드 쇼(4:3)</PresentationFormat>
  <Paragraphs>190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26</vt:i4>
      </vt:variant>
    </vt:vector>
  </HeadingPairs>
  <TitlesOfParts>
    <vt:vector size="28" baseType="lpstr">
      <vt:lpstr>Austin</vt:lpstr>
      <vt:lpstr>Flow</vt:lpstr>
      <vt:lpstr>  Iran Automotive Industry:  Opportunities and Challenges</vt:lpstr>
      <vt:lpstr>슬라이드 2</vt:lpstr>
      <vt:lpstr>슬라이드 3</vt:lpstr>
      <vt:lpstr>Strong Backward linkages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Iran’s International Cooperation in Auto Industry</vt:lpstr>
      <vt:lpstr> </vt:lpstr>
      <vt:lpstr>IRAN Investment Policies and requirements for foreign auto makers 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In 2016, around 46 % of imported cars was belong to Korean brands</vt:lpstr>
      <vt:lpstr>Ongoing cooperation of Korean and Iranian companies in auto and auto part section</vt:lpstr>
      <vt:lpstr>Priorities of cooperation with Foreign auto makers </vt:lpstr>
      <vt:lpstr>With Many Thanks</vt:lpstr>
    </vt:vector>
  </TitlesOfParts>
  <Company>Novin Pendar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FDI &amp; JV in Iranian  Automotive Industry</dc:title>
  <dc:creator>Novin Pendar</dc:creator>
  <cp:lastModifiedBy>LG</cp:lastModifiedBy>
  <cp:revision>73</cp:revision>
  <dcterms:created xsi:type="dcterms:W3CDTF">2017-08-18T08:35:38Z</dcterms:created>
  <dcterms:modified xsi:type="dcterms:W3CDTF">2017-09-05T05:48:47Z</dcterms:modified>
</cp:coreProperties>
</file>